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00" r:id="rId2"/>
    <p:sldId id="301" r:id="rId3"/>
    <p:sldId id="302" r:id="rId4"/>
    <p:sldId id="305" r:id="rId5"/>
    <p:sldId id="306" r:id="rId6"/>
    <p:sldId id="307" r:id="rId7"/>
    <p:sldId id="303" r:id="rId8"/>
    <p:sldId id="308" r:id="rId9"/>
    <p:sldId id="309" r:id="rId10"/>
    <p:sldId id="304" r:id="rId11"/>
    <p:sldId id="310" r:id="rId12"/>
    <p:sldId id="312" r:id="rId13"/>
    <p:sldId id="313" r:id="rId14"/>
    <p:sldId id="314" r:id="rId15"/>
    <p:sldId id="315" r:id="rId16"/>
    <p:sldId id="311" r:id="rId17"/>
    <p:sldId id="318" r:id="rId18"/>
    <p:sldId id="319" r:id="rId19"/>
    <p:sldId id="323" r:id="rId20"/>
    <p:sldId id="324" r:id="rId21"/>
    <p:sldId id="283"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92C"/>
    <a:srgbClr val="13531B"/>
    <a:srgbClr val="E3AB00"/>
    <a:srgbClr val="74B0CB"/>
    <a:srgbClr val="5270FF"/>
    <a:srgbClr val="255CA0"/>
    <a:srgbClr val="2E81A8"/>
    <a:srgbClr val="FF6109"/>
    <a:srgbClr val="F25600"/>
    <a:srgbClr val="FA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87293" autoAdjust="0"/>
  </p:normalViewPr>
  <p:slideViewPr>
    <p:cSldViewPr>
      <p:cViewPr varScale="1">
        <p:scale>
          <a:sx n="73" d="100"/>
          <a:sy n="73" d="100"/>
        </p:scale>
        <p:origin x="432" y="78"/>
      </p:cViewPr>
      <p:guideLst>
        <p:guide orient="horz" pos="2160"/>
        <p:guide pos="3839"/>
      </p:guideLst>
    </p:cSldViewPr>
  </p:slideViewPr>
  <p:notesTextViewPr>
    <p:cViewPr>
      <p:scale>
        <a:sx n="1" d="1"/>
        <a:sy n="1" d="1"/>
      </p:scale>
      <p:origin x="0" y="0"/>
    </p:cViewPr>
  </p:notesText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A39F87-93B7-4987-8CF3-403931673C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E4FBC78-CAD6-4AB5-84C1-25D9257F2F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EA5AC2-0968-41C3-9270-57A200A38A5F}" type="datetimeFigureOut">
              <a:rPr lang="en-IN" smtClean="0"/>
              <a:t>24-10-2019</a:t>
            </a:fld>
            <a:endParaRPr lang="en-IN"/>
          </a:p>
        </p:txBody>
      </p:sp>
      <p:sp>
        <p:nvSpPr>
          <p:cNvPr id="4" name="Footer Placeholder 3">
            <a:extLst>
              <a:ext uri="{FF2B5EF4-FFF2-40B4-BE49-F238E27FC236}">
                <a16:creationId xmlns:a16="http://schemas.microsoft.com/office/drawing/2014/main" id="{4A7FFB94-CC96-4081-B382-793FE4AEA7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7C466849-C6C7-413F-BA30-2FC123AF3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F2358-E7AE-44A2-A5B9-470D027347CF}" type="slidenum">
              <a:rPr lang="en-IN" smtClean="0"/>
              <a:t>‹N›</a:t>
            </a:fld>
            <a:endParaRPr lang="en-IN"/>
          </a:p>
        </p:txBody>
      </p:sp>
    </p:spTree>
    <p:extLst>
      <p:ext uri="{BB962C8B-B14F-4D97-AF65-F5344CB8AC3E}">
        <p14:creationId xmlns:p14="http://schemas.microsoft.com/office/powerpoint/2010/main" val="4161841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10/24/2019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https://pixabay.com/en/technology-industry-big-data-cpu-3092486/</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274165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78D6DB-6798-42D2-B9AD-FC6F1C72FC3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a:t>
            </a:fld>
            <a:endParaRPr lang="en-US"/>
          </a:p>
        </p:txBody>
      </p:sp>
      <p:sp>
        <p:nvSpPr>
          <p:cNvPr id="7" name="Rectangle 6">
            <a:extLst>
              <a:ext uri="{FF2B5EF4-FFF2-40B4-BE49-F238E27FC236}">
                <a16:creationId xmlns:a16="http://schemas.microsoft.com/office/drawing/2014/main" id="{A7D4B825-D7A3-4E3B-986B-8790A1BDA5F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D52EE2A-D916-4AED-B325-45EC43B2540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745AF1-587F-47CC-9064-09FF7F1240EA}"/>
              </a:ext>
            </a:extLst>
          </p:cNvPr>
          <p:cNvSpPr>
            <a:spLocks noGrp="1"/>
          </p:cNvSpPr>
          <p:nvPr>
            <p:ph type="pic" sz="quarter" idx="13"/>
          </p:nvPr>
        </p:nvSpPr>
        <p:spPr>
          <a:xfrm>
            <a:off x="0" y="0"/>
            <a:ext cx="12188825" cy="6858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914162" y="4194720"/>
            <a:ext cx="10360501" cy="610820"/>
          </a:xfrm>
        </p:spPr>
        <p:txBody>
          <a:bodyPr>
            <a:noAutofit/>
          </a:bodyPr>
          <a:lstStyle>
            <a:lvl1pPr algn="ctr">
              <a:defRPr lang="en-US" sz="66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902435" y="4752792"/>
            <a:ext cx="10383954" cy="764440"/>
          </a:xfrm>
        </p:spPr>
        <p:txBody>
          <a:bodyPr>
            <a:normAutofit/>
          </a:bodyPr>
          <a:lstStyle>
            <a:lvl1pPr marL="0" indent="0" algn="ctr">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a:t>
            </a:fld>
            <a:endParaRPr lang="en-US"/>
          </a:p>
        </p:txBody>
      </p:sp>
    </p:spTree>
    <p:extLst>
      <p:ext uri="{BB962C8B-B14F-4D97-AF65-F5344CB8AC3E}">
        <p14:creationId xmlns:p14="http://schemas.microsoft.com/office/powerpoint/2010/main" val="4003196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‹N›</a:t>
            </a:fld>
            <a:endParaRPr lang="en-US" dirty="0"/>
          </a:p>
        </p:txBody>
      </p:sp>
      <p:grpSp>
        <p:nvGrpSpPr>
          <p:cNvPr id="12" name="Group 11">
            <a:extLst>
              <a:ext uri="{FF2B5EF4-FFF2-40B4-BE49-F238E27FC236}">
                <a16:creationId xmlns:a16="http://schemas.microsoft.com/office/drawing/2014/main"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id="{598359EE-D792-4018-9297-434F84B6A10E}"/>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B62C18-9C61-493A-B1F4-C0B177EE31A0}"/>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Diamond 12">
            <a:extLst>
              <a:ext uri="{FF2B5EF4-FFF2-40B4-BE49-F238E27FC236}">
                <a16:creationId xmlns:a16="http://schemas.microsoft.com/office/drawing/2014/main"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Picture Placeholder 32">
            <a:extLst>
              <a:ext uri="{FF2B5EF4-FFF2-40B4-BE49-F238E27FC236}">
                <a16:creationId xmlns:a16="http://schemas.microsoft.com/office/drawing/2014/main" id="{89D12C68-5B89-4EDB-A2B3-7F8A32E8939D}"/>
              </a:ext>
            </a:extLst>
          </p:cNvPr>
          <p:cNvSpPr>
            <a:spLocks noGrp="1"/>
          </p:cNvSpPr>
          <p:nvPr>
            <p:ph type="pic" sz="quarter" idx="14"/>
          </p:nvPr>
        </p:nvSpPr>
        <p:spPr>
          <a:xfrm>
            <a:off x="1069997" y="1699355"/>
            <a:ext cx="4064282" cy="387027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val="409618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0072922-33C4-4B41-B07E-A2C165941FC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395771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310" indent="0" algn="ctr">
              <a:buNone/>
              <a:defRPr>
                <a:solidFill>
                  <a:schemeClr val="tx1">
                    <a:tint val="75000"/>
                  </a:schemeClr>
                </a:solidFill>
              </a:defRPr>
            </a:lvl2pPr>
            <a:lvl3pPr marL="1218621" indent="0" algn="ctr">
              <a:buNone/>
              <a:defRPr>
                <a:solidFill>
                  <a:schemeClr val="tx1">
                    <a:tint val="75000"/>
                  </a:schemeClr>
                </a:solidFill>
              </a:defRPr>
            </a:lvl3pPr>
            <a:lvl4pPr marL="1827931" indent="0" algn="ctr">
              <a:buNone/>
              <a:defRPr>
                <a:solidFill>
                  <a:schemeClr val="tx1">
                    <a:tint val="75000"/>
                  </a:schemeClr>
                </a:solidFill>
              </a:defRPr>
            </a:lvl4pPr>
            <a:lvl5pPr marL="2437242" indent="0" algn="ctr">
              <a:buNone/>
              <a:defRPr>
                <a:solidFill>
                  <a:schemeClr val="tx1">
                    <a:tint val="75000"/>
                  </a:schemeClr>
                </a:solidFill>
              </a:defRPr>
            </a:lvl5pPr>
            <a:lvl6pPr marL="3046553" indent="0" algn="ctr">
              <a:buNone/>
              <a:defRPr>
                <a:solidFill>
                  <a:schemeClr val="tx1">
                    <a:tint val="75000"/>
                  </a:schemeClr>
                </a:solidFill>
              </a:defRPr>
            </a:lvl6pPr>
            <a:lvl7pPr marL="3655863" indent="0" algn="ctr">
              <a:buNone/>
              <a:defRPr>
                <a:solidFill>
                  <a:schemeClr val="tx1">
                    <a:tint val="75000"/>
                  </a:schemeClr>
                </a:solidFill>
              </a:defRPr>
            </a:lvl7pPr>
            <a:lvl8pPr marL="4265173" indent="0" algn="ctr">
              <a:buNone/>
              <a:defRPr>
                <a:solidFill>
                  <a:schemeClr val="tx1">
                    <a:tint val="75000"/>
                  </a:schemeClr>
                </a:solidFill>
              </a:defRPr>
            </a:lvl8pPr>
            <a:lvl9pPr marL="48744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dirty="0"/>
          </a:p>
        </p:txBody>
      </p:sp>
    </p:spTree>
    <p:extLst>
      <p:ext uri="{BB962C8B-B14F-4D97-AF65-F5344CB8AC3E}">
        <p14:creationId xmlns:p14="http://schemas.microsoft.com/office/powerpoint/2010/main" val="411161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0072922-33C4-4B41-B07E-A2C165941FC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9" name="Rectangle 8">
            <a:extLst>
              <a:ext uri="{FF2B5EF4-FFF2-40B4-BE49-F238E27FC236}">
                <a16:creationId xmlns:a16="http://schemas.microsoft.com/office/drawing/2014/main" id="{06E5C63D-C7C9-4425-B5F5-CDC2151D9BE1}"/>
              </a:ext>
            </a:extLst>
          </p:cNvPr>
          <p:cNvSpPr/>
          <p:nvPr userDrawn="1"/>
        </p:nvSpPr>
        <p:spPr>
          <a:xfrm>
            <a:off x="0" y="3573016"/>
            <a:ext cx="12188825" cy="328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id="{D51E1A2C-83B3-4044-A99E-E73695BA6D8E}"/>
              </a:ext>
            </a:extLst>
          </p:cNvPr>
          <p:cNvSpPr>
            <a:spLocks noGrp="1"/>
          </p:cNvSpPr>
          <p:nvPr>
            <p:ph type="pic" sz="quarter" idx="14"/>
          </p:nvPr>
        </p:nvSpPr>
        <p:spPr>
          <a:xfrm>
            <a:off x="9080583"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20" name="Picture Placeholder 2">
            <a:extLst>
              <a:ext uri="{FF2B5EF4-FFF2-40B4-BE49-F238E27FC236}">
                <a16:creationId xmlns:a16="http://schemas.microsoft.com/office/drawing/2014/main" id="{6B5483CB-2629-4B4B-B1D4-0AC4B7596B65}"/>
              </a:ext>
            </a:extLst>
          </p:cNvPr>
          <p:cNvSpPr>
            <a:spLocks noGrp="1"/>
          </p:cNvSpPr>
          <p:nvPr>
            <p:ph type="pic" sz="quarter" idx="15"/>
          </p:nvPr>
        </p:nvSpPr>
        <p:spPr>
          <a:xfrm>
            <a:off x="6445003"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21" name="Picture Placeholder 2">
            <a:extLst>
              <a:ext uri="{FF2B5EF4-FFF2-40B4-BE49-F238E27FC236}">
                <a16:creationId xmlns:a16="http://schemas.microsoft.com/office/drawing/2014/main" id="{F1D0B764-F38F-4B40-9632-5241D6EB0030}"/>
              </a:ext>
            </a:extLst>
          </p:cNvPr>
          <p:cNvSpPr>
            <a:spLocks noGrp="1"/>
          </p:cNvSpPr>
          <p:nvPr>
            <p:ph type="pic" sz="quarter" idx="16"/>
          </p:nvPr>
        </p:nvSpPr>
        <p:spPr>
          <a:xfrm>
            <a:off x="3809422"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Tree>
    <p:extLst>
      <p:ext uri="{BB962C8B-B14F-4D97-AF65-F5344CB8AC3E}">
        <p14:creationId xmlns:p14="http://schemas.microsoft.com/office/powerpoint/2010/main" val="360202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d Projects">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19CCD7-AB85-4AD6-9151-9EE71B428A6C}"/>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id="{3657E366-AA36-4EA9-A94C-3FF4A02D967C}"/>
              </a:ext>
            </a:extLst>
          </p:cNvPr>
          <p:cNvSpPr>
            <a:spLocks noGrp="1"/>
          </p:cNvSpPr>
          <p:nvPr userDrawn="1">
            <p:ph type="pic" sz="quarter" idx="14"/>
          </p:nvPr>
        </p:nvSpPr>
        <p:spPr>
          <a:xfrm>
            <a:off x="598312" y="1701356"/>
            <a:ext cx="2483556"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7" name="Picture Placeholder 2">
            <a:extLst>
              <a:ext uri="{FF2B5EF4-FFF2-40B4-BE49-F238E27FC236}">
                <a16:creationId xmlns:a16="http://schemas.microsoft.com/office/drawing/2014/main" id="{437DC947-2998-43CA-B59E-37442782D446}"/>
              </a:ext>
            </a:extLst>
          </p:cNvPr>
          <p:cNvSpPr>
            <a:spLocks noGrp="1"/>
          </p:cNvSpPr>
          <p:nvPr userDrawn="1">
            <p:ph type="pic" sz="quarter" idx="15"/>
          </p:nvPr>
        </p:nvSpPr>
        <p:spPr>
          <a:xfrm>
            <a:off x="3428957" y="1701356"/>
            <a:ext cx="24849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4" name="Picture Placeholder 2">
            <a:extLst>
              <a:ext uri="{FF2B5EF4-FFF2-40B4-BE49-F238E27FC236}">
                <a16:creationId xmlns:a16="http://schemas.microsoft.com/office/drawing/2014/main" id="{1900B230-BD75-4B1F-90C4-CE41EBE6D32B}"/>
              </a:ext>
            </a:extLst>
          </p:cNvPr>
          <p:cNvSpPr>
            <a:spLocks noGrp="1"/>
          </p:cNvSpPr>
          <p:nvPr>
            <p:ph type="pic" sz="quarter" idx="16"/>
          </p:nvPr>
        </p:nvSpPr>
        <p:spPr>
          <a:xfrm>
            <a:off x="6239891" y="1701356"/>
            <a:ext cx="25107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5" name="Picture Placeholder 2">
            <a:extLst>
              <a:ext uri="{FF2B5EF4-FFF2-40B4-BE49-F238E27FC236}">
                <a16:creationId xmlns:a16="http://schemas.microsoft.com/office/drawing/2014/main" id="{6EA71213-0238-4B27-92EB-BD1C4F27B116}"/>
              </a:ext>
            </a:extLst>
          </p:cNvPr>
          <p:cNvSpPr>
            <a:spLocks noGrp="1"/>
          </p:cNvSpPr>
          <p:nvPr>
            <p:ph type="pic" sz="quarter" idx="17"/>
          </p:nvPr>
        </p:nvSpPr>
        <p:spPr>
          <a:xfrm>
            <a:off x="9062114" y="1701356"/>
            <a:ext cx="25107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261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F900862-F812-4E34-9022-2FC6494B674A}"/>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
        <p:nvSpPr>
          <p:cNvPr id="3" name="Picture Placeholder 2">
            <a:extLst>
              <a:ext uri="{FF2B5EF4-FFF2-40B4-BE49-F238E27FC236}">
                <a16:creationId xmlns:a16="http://schemas.microsoft.com/office/drawing/2014/main" id="{21115A7A-40DD-4601-B537-0614FDC2C2AB}"/>
              </a:ext>
            </a:extLst>
          </p:cNvPr>
          <p:cNvSpPr>
            <a:spLocks noGrp="1"/>
          </p:cNvSpPr>
          <p:nvPr>
            <p:ph type="pic" sz="quarter" idx="15"/>
          </p:nvPr>
        </p:nvSpPr>
        <p:spPr>
          <a:xfrm>
            <a:off x="5071621" y="1926395"/>
            <a:ext cx="6500438" cy="3302805"/>
          </a:xfrm>
        </p:spPr>
        <p:txBody>
          <a:bodyPr>
            <a:norm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16" name="Text Placeholder 12">
            <a:extLst>
              <a:ext uri="{FF2B5EF4-FFF2-40B4-BE49-F238E27FC236}">
                <a16:creationId xmlns:a16="http://schemas.microsoft.com/office/drawing/2014/main" id="{77983BE5-1983-4A7D-9A98-032E4E83170B}"/>
              </a:ext>
            </a:extLst>
          </p:cNvPr>
          <p:cNvSpPr>
            <a:spLocks noGrp="1"/>
          </p:cNvSpPr>
          <p:nvPr>
            <p:ph type="body" sz="quarter" idx="13"/>
          </p:nvPr>
        </p:nvSpPr>
        <p:spPr>
          <a:xfrm>
            <a:off x="5086350" y="551082"/>
            <a:ext cx="6499225"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7" name="Text Placeholder 12">
            <a:extLst>
              <a:ext uri="{FF2B5EF4-FFF2-40B4-BE49-F238E27FC236}">
                <a16:creationId xmlns:a16="http://schemas.microsoft.com/office/drawing/2014/main" id="{56D521F2-1007-44BB-B6CD-841ECCC0E978}"/>
              </a:ext>
            </a:extLst>
          </p:cNvPr>
          <p:cNvSpPr>
            <a:spLocks noGrp="1"/>
          </p:cNvSpPr>
          <p:nvPr>
            <p:ph type="body" sz="quarter" idx="14"/>
          </p:nvPr>
        </p:nvSpPr>
        <p:spPr>
          <a:xfrm>
            <a:off x="5086350" y="1100699"/>
            <a:ext cx="6499225"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0" name="Rectangle 9">
            <a:extLst>
              <a:ext uri="{FF2B5EF4-FFF2-40B4-BE49-F238E27FC236}">
                <a16:creationId xmlns:a16="http://schemas.microsoft.com/office/drawing/2014/main" id="{305899F8-0251-4145-AF9D-B813C4D96351}"/>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4700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right-imag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07738A3-970C-4068-BDC3-66BFA764C3EA}"/>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 name="Date Placeholder 1"/>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a:p>
        </p:txBody>
      </p:sp>
      <p:sp>
        <p:nvSpPr>
          <p:cNvPr id="16" name="Picture Placeholder 15">
            <a:extLst>
              <a:ext uri="{FF2B5EF4-FFF2-40B4-BE49-F238E27FC236}">
                <a16:creationId xmlns:a16="http://schemas.microsoft.com/office/drawing/2014/main" id="{704CD50C-6BC6-42E1-AC65-BA6F7D53B8DA}"/>
              </a:ext>
            </a:extLst>
          </p:cNvPr>
          <p:cNvSpPr>
            <a:spLocks noGrp="1"/>
          </p:cNvSpPr>
          <p:nvPr>
            <p:ph type="pic" sz="quarter" idx="13"/>
          </p:nvPr>
        </p:nvSpPr>
        <p:spPr>
          <a:xfrm>
            <a:off x="617538" y="638629"/>
            <a:ext cx="4983162" cy="2286315"/>
          </a:xfrm>
          <a:solidFill>
            <a:schemeClr val="bg1">
              <a:lumMod val="95000"/>
            </a:schemeClr>
          </a:solidFill>
        </p:spPr>
        <p:txBody>
          <a:bodyPr>
            <a:normAutofit/>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7" name="Rectangle 6">
            <a:extLst>
              <a:ext uri="{FF2B5EF4-FFF2-40B4-BE49-F238E27FC236}">
                <a16:creationId xmlns:a16="http://schemas.microsoft.com/office/drawing/2014/main" id="{7E907763-FC71-49ED-9394-2DBEFBD2ABF5}"/>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8124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A464045-3D7F-412D-BDAC-2BAC67DAF352}"/>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 name="Date Placeholder 1"/>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a:p>
        </p:txBody>
      </p:sp>
      <p:sp>
        <p:nvSpPr>
          <p:cNvPr id="33" name="Picture Placeholder 32">
            <a:extLst>
              <a:ext uri="{FF2B5EF4-FFF2-40B4-BE49-F238E27FC236}">
                <a16:creationId xmlns:a16="http://schemas.microsoft.com/office/drawing/2014/main" id="{045FC956-0407-4BD5-80E9-3ACF26CCDB25}"/>
              </a:ext>
            </a:extLst>
          </p:cNvPr>
          <p:cNvSpPr>
            <a:spLocks noGrp="1"/>
          </p:cNvSpPr>
          <p:nvPr>
            <p:ph type="pic" sz="quarter" idx="13"/>
          </p:nvPr>
        </p:nvSpPr>
        <p:spPr>
          <a:xfrm>
            <a:off x="996100" y="992223"/>
            <a:ext cx="2975420" cy="2562667"/>
          </a:xfrm>
          <a:custGeom>
            <a:avLst/>
            <a:gdLst>
              <a:gd name="connsiteX0" fmla="*/ 0 w 2975420"/>
              <a:gd name="connsiteY0" fmla="*/ 0 h 2562667"/>
              <a:gd name="connsiteX1" fmla="*/ 2975420 w 2975420"/>
              <a:gd name="connsiteY1" fmla="*/ 0 h 2562667"/>
              <a:gd name="connsiteX2" fmla="*/ 2975420 w 2975420"/>
              <a:gd name="connsiteY2" fmla="*/ 2562667 h 2562667"/>
              <a:gd name="connsiteX3" fmla="*/ 0 w 2975420"/>
              <a:gd name="connsiteY3" fmla="*/ 2562667 h 2562667"/>
            </a:gdLst>
            <a:ahLst/>
            <a:cxnLst>
              <a:cxn ang="0">
                <a:pos x="connsiteX0" y="connsiteY0"/>
              </a:cxn>
              <a:cxn ang="0">
                <a:pos x="connsiteX1" y="connsiteY1"/>
              </a:cxn>
              <a:cxn ang="0">
                <a:pos x="connsiteX2" y="connsiteY2"/>
              </a:cxn>
              <a:cxn ang="0">
                <a:pos x="connsiteX3" y="connsiteY3"/>
              </a:cxn>
            </a:cxnLst>
            <a:rect l="l" t="t" r="r" b="b"/>
            <a:pathLst>
              <a:path w="2975420" h="2562667">
                <a:moveTo>
                  <a:pt x="0" y="0"/>
                </a:moveTo>
                <a:lnTo>
                  <a:pt x="2975420" y="0"/>
                </a:lnTo>
                <a:lnTo>
                  <a:pt x="2975420" y="2562667"/>
                </a:lnTo>
                <a:lnTo>
                  <a:pt x="0" y="2562667"/>
                </a:lnTo>
                <a:close/>
              </a:path>
            </a:pathLst>
          </a:custGeom>
          <a:solidFill>
            <a:schemeClr val="bg1">
              <a:lumMod val="95000"/>
            </a:schemeClr>
          </a:solidFill>
        </p:spPr>
        <p:txBody>
          <a:bodyPr wrap="square">
            <a:noAutofit/>
          </a:bodyPr>
          <a:lstStyle>
            <a:lvl1pPr marL="0" indent="0">
              <a:buNone/>
              <a:defRPr sz="2400"/>
            </a:lvl1pPr>
          </a:lstStyle>
          <a:p>
            <a:endParaRPr lang="en-IN"/>
          </a:p>
        </p:txBody>
      </p:sp>
      <p:sp>
        <p:nvSpPr>
          <p:cNvPr id="36" name="Picture Placeholder 35">
            <a:extLst>
              <a:ext uri="{FF2B5EF4-FFF2-40B4-BE49-F238E27FC236}">
                <a16:creationId xmlns:a16="http://schemas.microsoft.com/office/drawing/2014/main" id="{43FEC80B-FB98-4363-AA5A-150371C3A58F}"/>
              </a:ext>
            </a:extLst>
          </p:cNvPr>
          <p:cNvSpPr>
            <a:spLocks noGrp="1"/>
          </p:cNvSpPr>
          <p:nvPr>
            <p:ph type="pic" sz="quarter" idx="14"/>
          </p:nvPr>
        </p:nvSpPr>
        <p:spPr>
          <a:xfrm>
            <a:off x="7086878" y="3943003"/>
            <a:ext cx="4103296" cy="1912851"/>
          </a:xfrm>
          <a:custGeom>
            <a:avLst/>
            <a:gdLst>
              <a:gd name="connsiteX0" fmla="*/ 0 w 4103296"/>
              <a:gd name="connsiteY0" fmla="*/ 0 h 1912851"/>
              <a:gd name="connsiteX1" fmla="*/ 4103296 w 4103296"/>
              <a:gd name="connsiteY1" fmla="*/ 0 h 1912851"/>
              <a:gd name="connsiteX2" fmla="*/ 4103296 w 4103296"/>
              <a:gd name="connsiteY2" fmla="*/ 1912851 h 1912851"/>
              <a:gd name="connsiteX3" fmla="*/ 0 w 4103296"/>
              <a:gd name="connsiteY3" fmla="*/ 1912851 h 1912851"/>
            </a:gdLst>
            <a:ahLst/>
            <a:cxnLst>
              <a:cxn ang="0">
                <a:pos x="connsiteX0" y="connsiteY0"/>
              </a:cxn>
              <a:cxn ang="0">
                <a:pos x="connsiteX1" y="connsiteY1"/>
              </a:cxn>
              <a:cxn ang="0">
                <a:pos x="connsiteX2" y="connsiteY2"/>
              </a:cxn>
              <a:cxn ang="0">
                <a:pos x="connsiteX3" y="connsiteY3"/>
              </a:cxn>
            </a:cxnLst>
            <a:rect l="l" t="t" r="r" b="b"/>
            <a:pathLst>
              <a:path w="4103296" h="1912851">
                <a:moveTo>
                  <a:pt x="0" y="0"/>
                </a:moveTo>
                <a:lnTo>
                  <a:pt x="4103296" y="0"/>
                </a:lnTo>
                <a:lnTo>
                  <a:pt x="4103296" y="1912851"/>
                </a:lnTo>
                <a:lnTo>
                  <a:pt x="0" y="1912851"/>
                </a:lnTo>
                <a:close/>
              </a:path>
            </a:pathLst>
          </a:custGeom>
          <a:solidFill>
            <a:schemeClr val="bg1">
              <a:lumMod val="95000"/>
            </a:schemeClr>
          </a:solidFill>
        </p:spPr>
        <p:txBody>
          <a:bodyPr wrap="square">
            <a:noAutofit/>
          </a:bodyPr>
          <a:lstStyle>
            <a:lvl1pPr marL="0" indent="0">
              <a:buNone/>
              <a:defRPr sz="2400"/>
            </a:lvl1pPr>
          </a:lstStyle>
          <a:p>
            <a:endParaRPr lang="en-IN"/>
          </a:p>
        </p:txBody>
      </p:sp>
      <p:sp>
        <p:nvSpPr>
          <p:cNvPr id="8" name="Rectangle 7">
            <a:extLst>
              <a:ext uri="{FF2B5EF4-FFF2-40B4-BE49-F238E27FC236}">
                <a16:creationId xmlns:a16="http://schemas.microsoft.com/office/drawing/2014/main" id="{FE6030DD-4025-4CB5-A772-980705628BBF}"/>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9559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01451AF-AAB8-4200-9AA1-70DF9E952F11}"/>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 name="Date Placeholder 1"/>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69347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5192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10/24/2019</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‹N›</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66" r:id="rId4"/>
    <p:sldLayoutId id="2147483665" r:id="rId5"/>
    <p:sldLayoutId id="2147483655" r:id="rId6"/>
    <p:sldLayoutId id="2147483668" r:id="rId7"/>
    <p:sldLayoutId id="2147483667" r:id="rId8"/>
    <p:sldLayoutId id="2147483650" r:id="rId9"/>
    <p:sldLayoutId id="2147483651" r:id="rId10"/>
    <p:sldLayoutId id="2147483652" r:id="rId11"/>
    <p:sldLayoutId id="2147483653" r:id="rId12"/>
    <p:sldLayoutId id="2147483654" r:id="rId13"/>
    <p:sldLayoutId id="2147483656" r:id="rId14"/>
    <p:sldLayoutId id="2147483657" r:id="rId15"/>
    <p:sldLayoutId id="2147483658" r:id="rId16"/>
    <p:sldLayoutId id="2147483659" r:id="rId17"/>
    <p:sldLayoutId id="2147483671" r:id="rId18"/>
    <p:sldLayoutId id="2147483672" r:id="rId19"/>
    <p:sldLayoutId id="2147483673" r:id="rId20"/>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gif"/><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emf"/><Relationship Id="rId5" Type="http://schemas.openxmlformats.org/officeDocument/2006/relationships/image" Target="../media/image48.gif"/><Relationship Id="rId10" Type="http://schemas.openxmlformats.org/officeDocument/2006/relationships/image" Target="../media/image53.gif"/><Relationship Id="rId4" Type="http://schemas.openxmlformats.org/officeDocument/2006/relationships/image" Target="../media/image47.gif"/><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5.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7FD0C17-ABB8-433B-B4F6-4DBD512635DD}"/>
              </a:ext>
            </a:extLst>
          </p:cNvPr>
          <p:cNvPicPr>
            <a:picLocks noGrp="1" noChangeAspect="1"/>
          </p:cNvPicPr>
          <p:nvPr>
            <p:ph type="pic" sz="quarter" idx="13"/>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9" t="39778" r="129" b="7634"/>
          <a:stretch/>
        </p:blipFill>
        <p:spPr>
          <a:xfrm>
            <a:off x="-13481" y="-33443"/>
            <a:ext cx="12188825" cy="3606459"/>
          </a:xfrm>
        </p:spPr>
      </p:pic>
      <p:sp>
        <p:nvSpPr>
          <p:cNvPr id="11" name="Rectangle 10">
            <a:extLst>
              <a:ext uri="{FF2B5EF4-FFF2-40B4-BE49-F238E27FC236}">
                <a16:creationId xmlns:a16="http://schemas.microsoft.com/office/drawing/2014/main" id="{EC3934ED-79BB-48C4-8751-E0D943C36EA1}"/>
              </a:ext>
            </a:extLst>
          </p:cNvPr>
          <p:cNvSpPr/>
          <p:nvPr/>
        </p:nvSpPr>
        <p:spPr>
          <a:xfrm>
            <a:off x="-29082" y="-33401"/>
            <a:ext cx="12316182" cy="3678425"/>
          </a:xfrm>
          <a:prstGeom prst="rect">
            <a:avLst/>
          </a:prstGeom>
          <a:gradFill flip="none" rotWithShape="1">
            <a:gsLst>
              <a:gs pos="5000">
                <a:schemeClr val="accent1">
                  <a:alpha val="65000"/>
                </a:schemeClr>
              </a:gs>
              <a:gs pos="100000">
                <a:schemeClr val="accent1">
                  <a:alpha val="3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F8F48CFE-D144-4037-8E62-8BBEDC0603C1}"/>
              </a:ext>
            </a:extLst>
          </p:cNvPr>
          <p:cNvSpPr>
            <a:spLocks noGrp="1"/>
          </p:cNvSpPr>
          <p:nvPr>
            <p:ph type="ctrTitle"/>
          </p:nvPr>
        </p:nvSpPr>
        <p:spPr>
          <a:xfrm>
            <a:off x="837828" y="4210662"/>
            <a:ext cx="10360501" cy="1344084"/>
          </a:xfrm>
        </p:spPr>
        <p:txBody>
          <a:bodyPr anchor="b">
            <a:noAutofit/>
          </a:bodyPr>
          <a:lstStyle/>
          <a:p>
            <a:pPr algn="just">
              <a:lnSpc>
                <a:spcPct val="115000"/>
              </a:lnSpc>
              <a:spcBef>
                <a:spcPts val="285"/>
              </a:spcBef>
              <a:spcAft>
                <a:spcPts val="285"/>
              </a:spcAft>
            </a:pPr>
            <a:r>
              <a:rPr lang="it-IT" sz="4400" dirty="0">
                <a:latin typeface="Liberation Serif"/>
                <a:ea typeface="DejaVu Sans"/>
                <a:cs typeface="DejaVu Sans"/>
              </a:rPr>
              <a:t>Plasmonic nanosystems for </a:t>
            </a:r>
            <a:r>
              <a:rPr lang="it-IT" sz="4400" dirty="0" err="1">
                <a:latin typeface="Liberation Serif"/>
                <a:ea typeface="DejaVu Sans"/>
                <a:cs typeface="DejaVu Sans"/>
              </a:rPr>
              <a:t>cancer</a:t>
            </a:r>
            <a:r>
              <a:rPr lang="it-IT" sz="4400" dirty="0">
                <a:latin typeface="Liberation Serif"/>
                <a:ea typeface="DejaVu Sans"/>
                <a:cs typeface="DejaVu Sans"/>
              </a:rPr>
              <a:t> treatment</a:t>
            </a:r>
            <a:endParaRPr lang="it-IT" sz="4400" dirty="0">
              <a:effectLst/>
              <a:latin typeface="Liberation Serif"/>
              <a:ea typeface="DejaVu Sans"/>
              <a:cs typeface="DejaVu Sans"/>
            </a:endParaRPr>
          </a:p>
        </p:txBody>
      </p:sp>
      <p:sp>
        <p:nvSpPr>
          <p:cNvPr id="4" name="Subtitle 3">
            <a:extLst>
              <a:ext uri="{FF2B5EF4-FFF2-40B4-BE49-F238E27FC236}">
                <a16:creationId xmlns:a16="http://schemas.microsoft.com/office/drawing/2014/main" id="{49D1B319-E23E-40A1-BEE8-EC38E7556A39}"/>
              </a:ext>
            </a:extLst>
          </p:cNvPr>
          <p:cNvSpPr>
            <a:spLocks noGrp="1"/>
          </p:cNvSpPr>
          <p:nvPr>
            <p:ph type="subTitle" idx="1"/>
          </p:nvPr>
        </p:nvSpPr>
        <p:spPr>
          <a:xfrm>
            <a:off x="837828" y="5589240"/>
            <a:ext cx="10383954" cy="553976"/>
          </a:xfrm>
          <a:noFill/>
        </p:spPr>
        <p:txBody>
          <a:bodyPr wrap="square" rtlCol="0">
            <a:spAutoFit/>
          </a:bodyPr>
          <a:lstStyle/>
          <a:p>
            <a:pPr algn="l"/>
            <a:r>
              <a:rPr lang="en-IN" sz="2800" dirty="0" smtClean="0">
                <a:solidFill>
                  <a:schemeClr val="bg2">
                    <a:lumMod val="10000"/>
                  </a:schemeClr>
                </a:solidFill>
                <a:latin typeface="Open Sans" panose="020B0606030504020204"/>
                <a:ea typeface="+mn-ea"/>
                <a:cs typeface="+mn-cs"/>
              </a:rPr>
              <a:t>Fabio Vischio, IPCF-CNR</a:t>
            </a:r>
            <a:endParaRPr lang="en-IN" sz="2800" dirty="0">
              <a:solidFill>
                <a:schemeClr val="bg2">
                  <a:lumMod val="10000"/>
                </a:schemeClr>
              </a:solidFill>
              <a:latin typeface="Open Sans" panose="020B0606030504020204"/>
              <a:ea typeface="+mn-ea"/>
              <a:cs typeface="+mn-cs"/>
            </a:endParaRPr>
          </a:p>
        </p:txBody>
      </p:sp>
      <p:sp>
        <p:nvSpPr>
          <p:cNvPr id="20" name="Subtitle 31">
            <a:extLst>
              <a:ext uri="{FF2B5EF4-FFF2-40B4-BE49-F238E27FC236}">
                <a16:creationId xmlns:a16="http://schemas.microsoft.com/office/drawing/2014/main" id="{B1915D4D-D0D1-46C3-9BB8-8496D90EB425}"/>
              </a:ext>
            </a:extLst>
          </p:cNvPr>
          <p:cNvSpPr txBox="1">
            <a:spLocks/>
          </p:cNvSpPr>
          <p:nvPr/>
        </p:nvSpPr>
        <p:spPr>
          <a:xfrm>
            <a:off x="-26268" y="354922"/>
            <a:ext cx="3314360" cy="1561910"/>
          </a:xfrm>
          <a:prstGeom prst="rect">
            <a:avLst/>
          </a:prstGeom>
          <a:noFill/>
        </p:spPr>
        <p:txBody>
          <a:bodyPr vert="horz" lIns="121899" tIns="60949" rIns="121899" bIns="60949" rtlCol="0">
            <a:normAutofit/>
          </a:bodyPr>
          <a:lstStyle>
            <a:lvl1pPr marL="0" indent="0" algn="ctr" defTabSz="1218987" rtl="0" eaLnBrk="1" latinLnBrk="0" hangingPunct="1">
              <a:spcBef>
                <a:spcPct val="20000"/>
              </a:spcBef>
              <a:buFont typeface="Arial" pitchFamily="34" charset="0"/>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defTabSz="1218987" rtl="0" eaLnBrk="1" latinLnBrk="0" hangingPunct="1">
              <a:spcBef>
                <a:spcPct val="20000"/>
              </a:spcBef>
              <a:buFont typeface="Arial" pitchFamily="34" charset="0"/>
              <a:buNone/>
              <a:defRPr sz="3200" kern="1200">
                <a:solidFill>
                  <a:schemeClr val="tx1">
                    <a:tint val="75000"/>
                  </a:schemeClr>
                </a:solidFill>
                <a:latin typeface="+mj-lt"/>
                <a:ea typeface="+mn-ea"/>
                <a:cs typeface="+mn-cs"/>
              </a:defRPr>
            </a:lvl2pPr>
            <a:lvl3pPr marL="1218936" indent="0" algn="ctr"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3pPr>
            <a:lvl4pPr marL="1828404"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2437872" indent="0" algn="ctr" defTabSz="1218987"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5pPr>
            <a:lvl6pPr marL="304734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808"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275"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744"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IN" sz="3200" dirty="0"/>
              <a:t>  </a:t>
            </a:r>
            <a:r>
              <a:rPr lang="en-IN" sz="3200" dirty="0" err="1">
                <a:solidFill>
                  <a:schemeClr val="bg1"/>
                </a:solidFill>
              </a:rPr>
              <a:t>Futuro</a:t>
            </a:r>
            <a:r>
              <a:rPr lang="en-IN" sz="3200" dirty="0">
                <a:solidFill>
                  <a:schemeClr val="bg1"/>
                </a:solidFill>
              </a:rPr>
              <a:t> in AREA</a:t>
            </a:r>
          </a:p>
          <a:p>
            <a:r>
              <a:rPr lang="en-IN" sz="2000" dirty="0">
                <a:solidFill>
                  <a:schemeClr val="bg2">
                    <a:lumMod val="10000"/>
                  </a:schemeClr>
                </a:solidFill>
              </a:rPr>
              <a:t>  </a:t>
            </a:r>
            <a:r>
              <a:rPr lang="en-IN" sz="2000" dirty="0">
                <a:solidFill>
                  <a:schemeClr val="tx1"/>
                </a:solidFill>
              </a:rPr>
              <a:t>&gt;&gt;shar</a:t>
            </a:r>
            <a:r>
              <a:rPr lang="en-IN" sz="2000" dirty="0">
                <a:solidFill>
                  <a:schemeClr val="bg1"/>
                </a:solidFill>
              </a:rPr>
              <a:t>ing experience</a:t>
            </a:r>
          </a:p>
          <a:p>
            <a:r>
              <a:rPr lang="en-IN" sz="2000" dirty="0">
                <a:solidFill>
                  <a:schemeClr val="bg2">
                    <a:lumMod val="10000"/>
                  </a:schemeClr>
                </a:solidFill>
              </a:rPr>
              <a:t>          pr</a:t>
            </a:r>
            <a:r>
              <a:rPr lang="en-IN" sz="2000" dirty="0">
                <a:solidFill>
                  <a:schemeClr val="bg1"/>
                </a:solidFill>
              </a:rPr>
              <a:t>omoting network</a:t>
            </a:r>
          </a:p>
        </p:txBody>
      </p:sp>
      <p:pic>
        <p:nvPicPr>
          <p:cNvPr id="21" name="Picture 20">
            <a:extLst>
              <a:ext uri="{FF2B5EF4-FFF2-40B4-BE49-F238E27FC236}">
                <a16:creationId xmlns:a16="http://schemas.microsoft.com/office/drawing/2014/main" id="{E4DD95B5-7628-4B1D-9F86-9D7882DB6B66}"/>
              </a:ext>
            </a:extLst>
          </p:cNvPr>
          <p:cNvPicPr>
            <a:picLocks noChangeAspect="1"/>
          </p:cNvPicPr>
          <p:nvPr/>
        </p:nvPicPr>
        <p:blipFill>
          <a:blip r:embed="rId3"/>
          <a:stretch>
            <a:fillRect/>
          </a:stretch>
        </p:blipFill>
        <p:spPr>
          <a:xfrm>
            <a:off x="10558908" y="5560866"/>
            <a:ext cx="1429533" cy="1267359"/>
          </a:xfrm>
          <a:prstGeom prst="rect">
            <a:avLst/>
          </a:prstGeom>
        </p:spPr>
      </p:pic>
      <p:sp>
        <p:nvSpPr>
          <p:cNvPr id="2" name="TextBox 1">
            <a:extLst>
              <a:ext uri="{FF2B5EF4-FFF2-40B4-BE49-F238E27FC236}">
                <a16:creationId xmlns:a16="http://schemas.microsoft.com/office/drawing/2014/main" id="{35EE155B-D569-40F7-BA52-F320980C0719}"/>
              </a:ext>
            </a:extLst>
          </p:cNvPr>
          <p:cNvSpPr txBox="1"/>
          <p:nvPr/>
        </p:nvSpPr>
        <p:spPr>
          <a:xfrm>
            <a:off x="837828" y="6310351"/>
            <a:ext cx="4536504" cy="400110"/>
          </a:xfrm>
          <a:prstGeom prst="rect">
            <a:avLst/>
          </a:prstGeom>
          <a:noFill/>
        </p:spPr>
        <p:txBody>
          <a:bodyPr wrap="square" rtlCol="0">
            <a:spAutoFit/>
          </a:bodyPr>
          <a:lstStyle/>
          <a:p>
            <a:r>
              <a:rPr lang="en-GB" sz="2000" dirty="0">
                <a:solidFill>
                  <a:schemeClr val="bg2">
                    <a:lumMod val="10000"/>
                  </a:schemeClr>
                </a:solidFill>
                <a:latin typeface="Open Sans" panose="020B0606030504020204"/>
              </a:rPr>
              <a:t> </a:t>
            </a:r>
            <a:r>
              <a:rPr lang="en-GB" sz="2000" dirty="0" smtClean="0">
                <a:solidFill>
                  <a:schemeClr val="bg2">
                    <a:lumMod val="10000"/>
                  </a:schemeClr>
                </a:solidFill>
                <a:latin typeface="Open Sans" panose="020B0606030504020204"/>
              </a:rPr>
              <a:t>Bari, 23/10/2019</a:t>
            </a:r>
            <a:endParaRPr lang="en-GB" sz="2000" dirty="0">
              <a:solidFill>
                <a:schemeClr val="bg2">
                  <a:lumMod val="10000"/>
                </a:schemeClr>
              </a:solidFill>
              <a:latin typeface="Open Sans" panose="020B0606030504020204"/>
            </a:endParaRPr>
          </a:p>
        </p:txBody>
      </p:sp>
    </p:spTree>
    <p:extLst>
      <p:ext uri="{BB962C8B-B14F-4D97-AF65-F5344CB8AC3E}">
        <p14:creationId xmlns:p14="http://schemas.microsoft.com/office/powerpoint/2010/main" val="17584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Nanoparticles: a new platform for treatment of tumors</a:t>
            </a:r>
          </a:p>
        </p:txBody>
      </p:sp>
      <p:sp>
        <p:nvSpPr>
          <p:cNvPr id="3" name="Rettangolo 2"/>
          <p:cNvSpPr/>
          <p:nvPr/>
        </p:nvSpPr>
        <p:spPr>
          <a:xfrm>
            <a:off x="4132415" y="944314"/>
            <a:ext cx="3528392" cy="461665"/>
          </a:xfrm>
          <a:prstGeom prst="rect">
            <a:avLst/>
          </a:prstGeom>
        </p:spPr>
        <p:txBody>
          <a:bodyPr wrap="square">
            <a:spAutoFit/>
          </a:bodyPr>
          <a:lstStyle/>
          <a:p>
            <a:r>
              <a:rPr lang="en-US" dirty="0" smtClean="0">
                <a:cs typeface="Times New Roman" pitchFamily="18" charset="0"/>
              </a:rPr>
              <a:t>Nanomaterials: definitions</a:t>
            </a:r>
            <a:endParaRPr lang="en-US" dirty="0">
              <a:cs typeface="Times New Roman" pitchFamily="18" charset="0"/>
            </a:endParaRPr>
          </a:p>
        </p:txBody>
      </p:sp>
      <p:sp>
        <p:nvSpPr>
          <p:cNvPr id="4" name="Rettangolo 3"/>
          <p:cNvSpPr/>
          <p:nvPr/>
        </p:nvSpPr>
        <p:spPr>
          <a:xfrm>
            <a:off x="389470" y="1628800"/>
            <a:ext cx="3151731" cy="2031325"/>
          </a:xfrm>
          <a:prstGeom prst="rect">
            <a:avLst/>
          </a:prstGeom>
        </p:spPr>
        <p:txBody>
          <a:bodyPr wrap="square">
            <a:spAutoFit/>
          </a:bodyPr>
          <a:lstStyle/>
          <a:p>
            <a:pPr algn="just"/>
            <a:r>
              <a:rPr lang="en-US" sz="1800" dirty="0"/>
              <a:t>A natural, random material or product containing particles, in a loose state or as an aggregate or as an agglomerate and where one or more external dimensions are in the range of 1 nm - 1000 nm.</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156" y="1687243"/>
            <a:ext cx="7974366" cy="3332468"/>
          </a:xfrm>
          <a:prstGeom prst="rect">
            <a:avLst/>
          </a:prstGeom>
        </p:spPr>
      </p:pic>
      <p:sp>
        <p:nvSpPr>
          <p:cNvPr id="6" name="CasellaDiTesto 5"/>
          <p:cNvSpPr txBox="1"/>
          <p:nvPr/>
        </p:nvSpPr>
        <p:spPr>
          <a:xfrm>
            <a:off x="7246540" y="5051176"/>
            <a:ext cx="4275529" cy="461665"/>
          </a:xfrm>
          <a:prstGeom prst="rect">
            <a:avLst/>
          </a:prstGeom>
          <a:noFill/>
        </p:spPr>
        <p:txBody>
          <a:bodyPr wrap="none" rtlCol="0">
            <a:spAutoFit/>
          </a:bodyPr>
          <a:lstStyle/>
          <a:p>
            <a:r>
              <a:rPr lang="it-IT" dirty="0">
                <a:cs typeface="Times New Roman" pitchFamily="18" charset="0"/>
              </a:rPr>
              <a:t>1 </a:t>
            </a:r>
            <a:r>
              <a:rPr lang="it-IT" dirty="0" smtClean="0">
                <a:cs typeface="Times New Roman" pitchFamily="18" charset="0"/>
              </a:rPr>
              <a:t>nanometer (nm) </a:t>
            </a:r>
            <a:r>
              <a:rPr lang="it-IT" dirty="0">
                <a:cs typeface="Times New Roman" pitchFamily="18" charset="0"/>
              </a:rPr>
              <a:t>= 10</a:t>
            </a:r>
            <a:r>
              <a:rPr lang="it-IT" baseline="30000" dirty="0">
                <a:cs typeface="Times New Roman" pitchFamily="18" charset="0"/>
              </a:rPr>
              <a:t>-9</a:t>
            </a:r>
            <a:r>
              <a:rPr lang="it-IT" dirty="0">
                <a:cs typeface="Times New Roman" pitchFamily="18" charset="0"/>
              </a:rPr>
              <a:t> </a:t>
            </a:r>
            <a:r>
              <a:rPr lang="it-IT" dirty="0" err="1" smtClean="0">
                <a:cs typeface="Times New Roman" pitchFamily="18" charset="0"/>
              </a:rPr>
              <a:t>meters</a:t>
            </a:r>
            <a:r>
              <a:rPr lang="it-IT" dirty="0" smtClean="0">
                <a:cs typeface="Times New Roman" pitchFamily="18" charset="0"/>
              </a:rPr>
              <a:t> </a:t>
            </a:r>
            <a:endParaRPr lang="it-IT" dirty="0">
              <a:cs typeface="Times New Roman" pitchFamily="18" charset="0"/>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917" y="3679620"/>
            <a:ext cx="4074739" cy="3099203"/>
          </a:xfrm>
          <a:prstGeom prst="rect">
            <a:avLst/>
          </a:prstGeom>
          <a:ln w="38100">
            <a:solidFill>
              <a:schemeClr val="tx1"/>
            </a:solidFill>
          </a:ln>
        </p:spPr>
      </p:pic>
      <p:sp>
        <p:nvSpPr>
          <p:cNvPr id="8" name="Rettangolo 7"/>
          <p:cNvSpPr/>
          <p:nvPr/>
        </p:nvSpPr>
        <p:spPr>
          <a:xfrm>
            <a:off x="5896611" y="6024937"/>
            <a:ext cx="6096000" cy="738664"/>
          </a:xfrm>
          <a:prstGeom prst="rect">
            <a:avLst/>
          </a:prstGeom>
        </p:spPr>
        <p:txBody>
          <a:bodyPr>
            <a:spAutoFit/>
          </a:bodyPr>
          <a:lstStyle/>
          <a:p>
            <a:r>
              <a:rPr lang="it-IT" sz="1400" dirty="0"/>
              <a:t>Kumar N., </a:t>
            </a:r>
            <a:r>
              <a:rPr lang="it-IT" sz="1400" dirty="0" err="1"/>
              <a:t>Sinha</a:t>
            </a:r>
            <a:r>
              <a:rPr lang="it-IT" sz="1400" dirty="0"/>
              <a:t> </a:t>
            </a:r>
            <a:r>
              <a:rPr lang="it-IT" sz="1400" dirty="0" err="1"/>
              <a:t>Ray</a:t>
            </a:r>
            <a:r>
              <a:rPr lang="it-IT" sz="1400" dirty="0"/>
              <a:t> S. (2018) Synthesis and </a:t>
            </a:r>
            <a:r>
              <a:rPr lang="it-IT" sz="1400" dirty="0" err="1"/>
              <a:t>Functionalization</a:t>
            </a:r>
            <a:r>
              <a:rPr lang="it-IT" sz="1400" dirty="0"/>
              <a:t> of </a:t>
            </a:r>
            <a:r>
              <a:rPr lang="it-IT" sz="1400" dirty="0" err="1"/>
              <a:t>Nanomaterials</a:t>
            </a:r>
            <a:r>
              <a:rPr lang="it-IT" sz="1400" dirty="0"/>
              <a:t>. In: </a:t>
            </a:r>
            <a:r>
              <a:rPr lang="it-IT" sz="1400" dirty="0" err="1"/>
              <a:t>Sinha</a:t>
            </a:r>
            <a:r>
              <a:rPr lang="it-IT" sz="1400" dirty="0"/>
              <a:t> </a:t>
            </a:r>
            <a:r>
              <a:rPr lang="it-IT" sz="1400" dirty="0" err="1"/>
              <a:t>Ray</a:t>
            </a:r>
            <a:r>
              <a:rPr lang="it-IT" sz="1400" dirty="0"/>
              <a:t> S. (</a:t>
            </a:r>
            <a:r>
              <a:rPr lang="it-IT" sz="1400" dirty="0" err="1"/>
              <a:t>eds</a:t>
            </a:r>
            <a:r>
              <a:rPr lang="it-IT" sz="1400" dirty="0"/>
              <a:t>) Processing of </a:t>
            </a:r>
            <a:r>
              <a:rPr lang="it-IT" sz="1400" dirty="0" err="1"/>
              <a:t>Polymer-based</a:t>
            </a:r>
            <a:r>
              <a:rPr lang="it-IT" sz="1400" dirty="0"/>
              <a:t> </a:t>
            </a:r>
            <a:r>
              <a:rPr lang="it-IT" sz="1400" dirty="0" err="1"/>
              <a:t>Nanocomposites</a:t>
            </a:r>
            <a:r>
              <a:rPr lang="it-IT" sz="1400" dirty="0"/>
              <a:t>. </a:t>
            </a:r>
            <a:r>
              <a:rPr lang="it-IT" sz="1400" i="1" dirty="0" err="1"/>
              <a:t>Springer</a:t>
            </a:r>
            <a:r>
              <a:rPr lang="it-IT" sz="1400" i="1" dirty="0"/>
              <a:t> Series in Materials Science</a:t>
            </a:r>
            <a:r>
              <a:rPr lang="it-IT" sz="1400" dirty="0"/>
              <a:t>, </a:t>
            </a:r>
            <a:r>
              <a:rPr lang="it-IT" sz="1400" dirty="0" err="1"/>
              <a:t>vol</a:t>
            </a:r>
            <a:r>
              <a:rPr lang="it-IT" sz="1400" dirty="0"/>
              <a:t> 277. </a:t>
            </a:r>
            <a:r>
              <a:rPr lang="it-IT" sz="1400" dirty="0" err="1"/>
              <a:t>Springer</a:t>
            </a:r>
            <a:r>
              <a:rPr lang="it-IT" sz="1400" dirty="0"/>
              <a:t>, Cham</a:t>
            </a:r>
          </a:p>
        </p:txBody>
      </p:sp>
    </p:spTree>
    <p:extLst>
      <p:ext uri="{BB962C8B-B14F-4D97-AF65-F5344CB8AC3E}">
        <p14:creationId xmlns:p14="http://schemas.microsoft.com/office/powerpoint/2010/main" val="338770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05052" y="899843"/>
            <a:ext cx="4177592" cy="461665"/>
          </a:xfrm>
          <a:prstGeom prst="rect">
            <a:avLst/>
          </a:prstGeom>
        </p:spPr>
        <p:txBody>
          <a:bodyPr wrap="square">
            <a:spAutoFit/>
          </a:bodyPr>
          <a:lstStyle/>
          <a:p>
            <a:r>
              <a:rPr lang="en-US" dirty="0" smtClean="0">
                <a:cs typeface="Times New Roman" pitchFamily="18" charset="0"/>
              </a:rPr>
              <a:t>Nanomaterials: some properties</a:t>
            </a:r>
            <a:endParaRPr lang="en-US" dirty="0">
              <a:cs typeface="Times New Roman" pitchFamily="18" charset="0"/>
            </a:endParaRPr>
          </a:p>
        </p:txBody>
      </p:sp>
      <p:grpSp>
        <p:nvGrpSpPr>
          <p:cNvPr id="3" name="Gruppo 2"/>
          <p:cNvGrpSpPr/>
          <p:nvPr/>
        </p:nvGrpSpPr>
        <p:grpSpPr>
          <a:xfrm>
            <a:off x="530862" y="3220883"/>
            <a:ext cx="5557355" cy="2220291"/>
            <a:chOff x="2975572" y="4284617"/>
            <a:chExt cx="6441138" cy="2573383"/>
          </a:xfrm>
        </p:grpSpPr>
        <p:pic>
          <p:nvPicPr>
            <p:cNvPr id="4" name="Immagine 3"/>
            <p:cNvPicPr>
              <a:picLocks noChangeAspect="1"/>
            </p:cNvPicPr>
            <p:nvPr/>
          </p:nvPicPr>
          <p:blipFill>
            <a:blip r:embed="rId2"/>
            <a:stretch>
              <a:fillRect/>
            </a:stretch>
          </p:blipFill>
          <p:spPr>
            <a:xfrm>
              <a:off x="2988635" y="4284617"/>
              <a:ext cx="6428075" cy="2573383"/>
            </a:xfrm>
            <a:prstGeom prst="rect">
              <a:avLst/>
            </a:prstGeom>
          </p:spPr>
        </p:pic>
        <p:grpSp>
          <p:nvGrpSpPr>
            <p:cNvPr id="5" name="Gruppo 4"/>
            <p:cNvGrpSpPr/>
            <p:nvPr/>
          </p:nvGrpSpPr>
          <p:grpSpPr>
            <a:xfrm>
              <a:off x="2975572" y="4284617"/>
              <a:ext cx="3747445" cy="315046"/>
              <a:chOff x="2975572" y="4284617"/>
              <a:chExt cx="3747445" cy="315046"/>
            </a:xfrm>
          </p:grpSpPr>
          <p:sp>
            <p:nvSpPr>
              <p:cNvPr id="6" name="Rettangolo 5"/>
              <p:cNvSpPr/>
              <p:nvPr/>
            </p:nvSpPr>
            <p:spPr>
              <a:xfrm>
                <a:off x="2975572" y="4284617"/>
                <a:ext cx="355011" cy="315046"/>
              </a:xfrm>
              <a:prstGeom prst="rect">
                <a:avLst/>
              </a:prstGeom>
              <a:solidFill>
                <a:schemeClr val="bg1"/>
              </a:solidFill>
            </p:spPr>
            <p:txBody>
              <a:bodyPr rtlCol="0" anchor="ctr"/>
              <a:lstStyle/>
              <a:p>
                <a:pPr algn="ctr"/>
                <a:endParaRPr lang="it-IT">
                  <a:noFill/>
                  <a:latin typeface="Arial" panose="020B0604020202020204" pitchFamily="34" charset="0"/>
                  <a:cs typeface="Arial" panose="020B0604020202020204" pitchFamily="34" charset="0"/>
                </a:endParaRPr>
              </a:p>
            </p:txBody>
          </p:sp>
          <p:sp>
            <p:nvSpPr>
              <p:cNvPr id="7" name="Rettangolo 6"/>
              <p:cNvSpPr/>
              <p:nvPr/>
            </p:nvSpPr>
            <p:spPr>
              <a:xfrm>
                <a:off x="6368006" y="4284617"/>
                <a:ext cx="355011" cy="315046"/>
              </a:xfrm>
              <a:prstGeom prst="rect">
                <a:avLst/>
              </a:prstGeom>
              <a:solidFill>
                <a:schemeClr val="bg1"/>
              </a:solidFill>
            </p:spPr>
            <p:txBody>
              <a:bodyPr rtlCol="0" anchor="ctr"/>
              <a:lstStyle/>
              <a:p>
                <a:pPr algn="ctr"/>
                <a:endParaRPr lang="it-IT">
                  <a:noFill/>
                  <a:latin typeface="Arial" panose="020B0604020202020204" pitchFamily="34" charset="0"/>
                  <a:cs typeface="Arial" panose="020B0604020202020204" pitchFamily="34" charset="0"/>
                </a:endParaRPr>
              </a:p>
            </p:txBody>
          </p:sp>
        </p:grpSp>
      </p:grpSp>
      <p:grpSp>
        <p:nvGrpSpPr>
          <p:cNvPr id="8" name="Gruppo 7"/>
          <p:cNvGrpSpPr/>
          <p:nvPr/>
        </p:nvGrpSpPr>
        <p:grpSpPr>
          <a:xfrm>
            <a:off x="455532" y="1057967"/>
            <a:ext cx="5782896" cy="2467369"/>
            <a:chOff x="428760" y="1239434"/>
            <a:chExt cx="6892220" cy="2940680"/>
          </a:xfrm>
        </p:grpSpPr>
        <p:pic>
          <p:nvPicPr>
            <p:cNvPr id="9" name="Immagine 8"/>
            <p:cNvPicPr>
              <a:picLocks noChangeAspect="1"/>
            </p:cNvPicPr>
            <p:nvPr/>
          </p:nvPicPr>
          <p:blipFill>
            <a:blip r:embed="rId3"/>
            <a:stretch>
              <a:fillRect/>
            </a:stretch>
          </p:blipFill>
          <p:spPr>
            <a:xfrm>
              <a:off x="428760" y="1239434"/>
              <a:ext cx="6892220" cy="2940680"/>
            </a:xfrm>
            <a:prstGeom prst="rect">
              <a:avLst/>
            </a:prstGeom>
          </p:spPr>
        </p:pic>
        <p:sp>
          <p:nvSpPr>
            <p:cNvPr id="10" name="Rettangolo 9"/>
            <p:cNvSpPr/>
            <p:nvPr/>
          </p:nvSpPr>
          <p:spPr>
            <a:xfrm>
              <a:off x="428760" y="1239434"/>
              <a:ext cx="355011" cy="315046"/>
            </a:xfrm>
            <a:prstGeom prst="rect">
              <a:avLst/>
            </a:prstGeom>
            <a:solidFill>
              <a:schemeClr val="bg1"/>
            </a:solidFill>
          </p:spPr>
          <p:txBody>
            <a:bodyPr rtlCol="0" anchor="ctr"/>
            <a:lstStyle/>
            <a:p>
              <a:pPr algn="ctr"/>
              <a:endParaRPr lang="it-IT">
                <a:noFill/>
                <a:latin typeface="Arial" panose="020B0604020202020204" pitchFamily="34" charset="0"/>
                <a:cs typeface="Arial" panose="020B0604020202020204" pitchFamily="34" charset="0"/>
              </a:endParaRPr>
            </a:p>
          </p:txBody>
        </p:sp>
        <p:sp>
          <p:nvSpPr>
            <p:cNvPr id="11" name="Rettangolo 10"/>
            <p:cNvSpPr/>
            <p:nvPr/>
          </p:nvSpPr>
          <p:spPr>
            <a:xfrm>
              <a:off x="4003629" y="1278623"/>
              <a:ext cx="355011" cy="315046"/>
            </a:xfrm>
            <a:prstGeom prst="rect">
              <a:avLst/>
            </a:prstGeom>
            <a:solidFill>
              <a:schemeClr val="bg1"/>
            </a:solidFill>
          </p:spPr>
          <p:txBody>
            <a:bodyPr rtlCol="0" anchor="ctr"/>
            <a:lstStyle/>
            <a:p>
              <a:pPr algn="ctr"/>
              <a:endParaRPr lang="it-IT">
                <a:noFill/>
                <a:latin typeface="Arial" panose="020B0604020202020204" pitchFamily="34" charset="0"/>
                <a:cs typeface="Arial" panose="020B0604020202020204" pitchFamily="34" charset="0"/>
              </a:endParaRPr>
            </a:p>
          </p:txBody>
        </p:sp>
      </p:grpSp>
      <p:grpSp>
        <p:nvGrpSpPr>
          <p:cNvPr id="12" name="Gruppo 11"/>
          <p:cNvGrpSpPr/>
          <p:nvPr/>
        </p:nvGrpSpPr>
        <p:grpSpPr>
          <a:xfrm>
            <a:off x="1984661" y="5358399"/>
            <a:ext cx="2724637" cy="1460101"/>
            <a:chOff x="7624266" y="1239434"/>
            <a:chExt cx="4066991" cy="2179453"/>
          </a:xfrm>
        </p:grpSpPr>
        <p:pic>
          <p:nvPicPr>
            <p:cNvPr id="13" name="Immagine 12"/>
            <p:cNvPicPr>
              <a:picLocks noChangeAspect="1"/>
            </p:cNvPicPr>
            <p:nvPr/>
          </p:nvPicPr>
          <p:blipFill rotWithShape="1">
            <a:blip r:embed="rId4"/>
            <a:srcRect b="40670"/>
            <a:stretch/>
          </p:blipFill>
          <p:spPr>
            <a:xfrm>
              <a:off x="7624266" y="1239434"/>
              <a:ext cx="4066991" cy="2179453"/>
            </a:xfrm>
            <a:prstGeom prst="rect">
              <a:avLst/>
            </a:prstGeom>
          </p:spPr>
        </p:pic>
        <p:sp>
          <p:nvSpPr>
            <p:cNvPr id="15" name="Rettangolo 14"/>
            <p:cNvSpPr/>
            <p:nvPr/>
          </p:nvSpPr>
          <p:spPr>
            <a:xfrm>
              <a:off x="7703799" y="1325342"/>
              <a:ext cx="213360" cy="118994"/>
            </a:xfrm>
            <a:prstGeom prst="rect">
              <a:avLst/>
            </a:prstGeom>
            <a:solidFill>
              <a:schemeClr val="tx1"/>
            </a:solidFill>
          </p:spPr>
          <p:txBody>
            <a:bodyPr rtlCol="0" anchor="ctr"/>
            <a:lstStyle/>
            <a:p>
              <a:pPr algn="ctr"/>
              <a:endParaRPr lang="it-IT">
                <a:noFill/>
                <a:latin typeface="Arial" panose="020B0604020202020204" pitchFamily="34" charset="0"/>
                <a:cs typeface="Arial" panose="020B0604020202020204" pitchFamily="34" charset="0"/>
              </a:endParaRPr>
            </a:p>
          </p:txBody>
        </p:sp>
      </p:grpSp>
      <p:sp>
        <p:nvSpPr>
          <p:cNvPr id="20"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Nanoparticles: a new platform for treatment of tumors</a:t>
            </a:r>
          </a:p>
        </p:txBody>
      </p:sp>
      <p:pic>
        <p:nvPicPr>
          <p:cNvPr id="21" name="Immagine 20"/>
          <p:cNvPicPr>
            <a:picLocks noChangeAspect="1"/>
          </p:cNvPicPr>
          <p:nvPr/>
        </p:nvPicPr>
        <p:blipFill>
          <a:blip r:embed="rId5"/>
          <a:stretch>
            <a:fillRect/>
          </a:stretch>
        </p:blipFill>
        <p:spPr>
          <a:xfrm>
            <a:off x="7537131" y="1600253"/>
            <a:ext cx="3171231" cy="2317438"/>
          </a:xfrm>
          <a:prstGeom prst="rect">
            <a:avLst/>
          </a:prstGeom>
        </p:spPr>
      </p:pic>
      <p:grpSp>
        <p:nvGrpSpPr>
          <p:cNvPr id="22" name="Gruppo 21"/>
          <p:cNvGrpSpPr/>
          <p:nvPr/>
        </p:nvGrpSpPr>
        <p:grpSpPr>
          <a:xfrm>
            <a:off x="6364872" y="4003560"/>
            <a:ext cx="2833413" cy="2804451"/>
            <a:chOff x="4247885" y="1604107"/>
            <a:chExt cx="2833413" cy="2804451"/>
          </a:xfrm>
        </p:grpSpPr>
        <p:pic>
          <p:nvPicPr>
            <p:cNvPr id="23" name="Immagine 22"/>
            <p:cNvPicPr>
              <a:picLocks noChangeAspect="1"/>
            </p:cNvPicPr>
            <p:nvPr/>
          </p:nvPicPr>
          <p:blipFill>
            <a:blip r:embed="rId6"/>
            <a:stretch>
              <a:fillRect/>
            </a:stretch>
          </p:blipFill>
          <p:spPr>
            <a:xfrm>
              <a:off x="4555662" y="1604107"/>
              <a:ext cx="2525636" cy="2453817"/>
            </a:xfrm>
            <a:prstGeom prst="rect">
              <a:avLst/>
            </a:prstGeom>
          </p:spPr>
        </p:pic>
        <p:sp>
          <p:nvSpPr>
            <p:cNvPr id="24" name="CasellaDiTesto 23"/>
            <p:cNvSpPr txBox="1"/>
            <p:nvPr/>
          </p:nvSpPr>
          <p:spPr>
            <a:xfrm>
              <a:off x="5420144" y="4100781"/>
              <a:ext cx="1056700" cy="307777"/>
            </a:xfrm>
            <a:prstGeom prst="rect">
              <a:avLst/>
            </a:prstGeom>
            <a:solidFill>
              <a:schemeClr val="bg1"/>
            </a:solidFill>
          </p:spPr>
          <p:txBody>
            <a:bodyPr wrap="none" rtlCol="0">
              <a:spAutoFit/>
            </a:bodyPr>
            <a:lstStyle/>
            <a:p>
              <a:r>
                <a:rPr lang="it-IT" sz="1400" dirty="0" err="1" smtClean="0"/>
                <a:t>Radius</a:t>
              </a:r>
              <a:r>
                <a:rPr lang="it-IT" sz="1400" dirty="0" smtClean="0"/>
                <a:t> (nm)</a:t>
              </a:r>
              <a:endParaRPr lang="it-IT" sz="1400" dirty="0"/>
            </a:p>
          </p:txBody>
        </p:sp>
        <p:sp>
          <p:nvSpPr>
            <p:cNvPr id="25" name="CasellaDiTesto 24"/>
            <p:cNvSpPr txBox="1"/>
            <p:nvPr/>
          </p:nvSpPr>
          <p:spPr>
            <a:xfrm rot="16200000">
              <a:off x="3687283" y="2530101"/>
              <a:ext cx="1428981" cy="307777"/>
            </a:xfrm>
            <a:prstGeom prst="rect">
              <a:avLst/>
            </a:prstGeom>
            <a:solidFill>
              <a:schemeClr val="bg1"/>
            </a:solidFill>
          </p:spPr>
          <p:txBody>
            <a:bodyPr wrap="none" rtlCol="0">
              <a:spAutoFit/>
            </a:bodyPr>
            <a:lstStyle/>
            <a:p>
              <a:r>
                <a:rPr lang="it-IT" sz="1400" dirty="0" smtClean="0"/>
                <a:t>Temperature (°C)</a:t>
              </a:r>
              <a:endParaRPr lang="it-IT" sz="1400" dirty="0"/>
            </a:p>
          </p:txBody>
        </p:sp>
      </p:grpSp>
      <p:grpSp>
        <p:nvGrpSpPr>
          <p:cNvPr id="26" name="Gruppo 25"/>
          <p:cNvGrpSpPr/>
          <p:nvPr/>
        </p:nvGrpSpPr>
        <p:grpSpPr>
          <a:xfrm>
            <a:off x="9366202" y="4074336"/>
            <a:ext cx="2714625" cy="2733675"/>
            <a:chOff x="8169048" y="1356767"/>
            <a:chExt cx="2714625" cy="2733675"/>
          </a:xfrm>
        </p:grpSpPr>
        <p:pic>
          <p:nvPicPr>
            <p:cNvPr id="27" name="Immagin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9048" y="1356767"/>
              <a:ext cx="27146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sellaDiTesto 27"/>
            <p:cNvSpPr txBox="1"/>
            <p:nvPr/>
          </p:nvSpPr>
          <p:spPr>
            <a:xfrm>
              <a:off x="8864741" y="3726999"/>
              <a:ext cx="1529521" cy="307777"/>
            </a:xfrm>
            <a:prstGeom prst="rect">
              <a:avLst/>
            </a:prstGeom>
            <a:solidFill>
              <a:schemeClr val="bg1"/>
            </a:solidFill>
          </p:spPr>
          <p:txBody>
            <a:bodyPr wrap="none" rtlCol="0">
              <a:spAutoFit/>
            </a:bodyPr>
            <a:lstStyle/>
            <a:p>
              <a:r>
                <a:rPr lang="it-IT" sz="1400" dirty="0" err="1" smtClean="0"/>
                <a:t>Radius</a:t>
              </a:r>
              <a:r>
                <a:rPr lang="it-IT" sz="1400" dirty="0" smtClean="0"/>
                <a:t> (Angstrom)</a:t>
              </a:r>
              <a:endParaRPr lang="it-IT" sz="1400" dirty="0"/>
            </a:p>
          </p:txBody>
        </p:sp>
        <p:sp>
          <p:nvSpPr>
            <p:cNvPr id="29" name="CasellaDiTesto 28"/>
            <p:cNvSpPr txBox="1"/>
            <p:nvPr/>
          </p:nvSpPr>
          <p:spPr>
            <a:xfrm rot="16200000">
              <a:off x="7315770" y="2381785"/>
              <a:ext cx="2014334" cy="307777"/>
            </a:xfrm>
            <a:prstGeom prst="rect">
              <a:avLst/>
            </a:prstGeom>
            <a:solidFill>
              <a:schemeClr val="bg1"/>
            </a:solidFill>
          </p:spPr>
          <p:txBody>
            <a:bodyPr wrap="none" rtlCol="0">
              <a:spAutoFit/>
            </a:bodyPr>
            <a:lstStyle/>
            <a:p>
              <a:r>
                <a:rPr lang="it-IT" sz="1400" dirty="0" err="1" smtClean="0"/>
                <a:t>Transition</a:t>
              </a:r>
              <a:r>
                <a:rPr lang="it-IT" sz="1400" dirty="0" smtClean="0"/>
                <a:t> pressure (</a:t>
              </a:r>
              <a:r>
                <a:rPr lang="it-IT" sz="1400" dirty="0" err="1" smtClean="0"/>
                <a:t>GPa</a:t>
              </a:r>
              <a:r>
                <a:rPr lang="it-IT" sz="1400" dirty="0" smtClean="0"/>
                <a:t>)</a:t>
              </a:r>
              <a:endParaRPr lang="it-IT" sz="1400" dirty="0"/>
            </a:p>
          </p:txBody>
        </p:sp>
      </p:grpSp>
      <p:sp>
        <p:nvSpPr>
          <p:cNvPr id="30" name="CasellaDiTesto 29"/>
          <p:cNvSpPr txBox="1"/>
          <p:nvPr/>
        </p:nvSpPr>
        <p:spPr>
          <a:xfrm rot="16200000">
            <a:off x="7207050" y="2544034"/>
            <a:ext cx="840871" cy="276999"/>
          </a:xfrm>
          <a:prstGeom prst="rect">
            <a:avLst/>
          </a:prstGeom>
          <a:solidFill>
            <a:schemeClr val="bg1"/>
          </a:solidFill>
        </p:spPr>
        <p:txBody>
          <a:bodyPr wrap="none" rtlCol="0">
            <a:spAutoFit/>
          </a:bodyPr>
          <a:lstStyle/>
          <a:p>
            <a:r>
              <a:rPr lang="it-IT" sz="1200" dirty="0" err="1" smtClean="0"/>
              <a:t>Dispersion</a:t>
            </a:r>
            <a:endParaRPr lang="it-IT" sz="1200" dirty="0"/>
          </a:p>
        </p:txBody>
      </p:sp>
      <p:sp>
        <p:nvSpPr>
          <p:cNvPr id="31" name="CasellaDiTesto 30"/>
          <p:cNvSpPr txBox="1"/>
          <p:nvPr/>
        </p:nvSpPr>
        <p:spPr>
          <a:xfrm>
            <a:off x="8593831" y="3671469"/>
            <a:ext cx="1602555" cy="276999"/>
          </a:xfrm>
          <a:prstGeom prst="rect">
            <a:avLst/>
          </a:prstGeom>
          <a:solidFill>
            <a:schemeClr val="bg1"/>
          </a:solidFill>
        </p:spPr>
        <p:txBody>
          <a:bodyPr wrap="none" rtlCol="0">
            <a:spAutoFit/>
          </a:bodyPr>
          <a:lstStyle/>
          <a:p>
            <a:r>
              <a:rPr lang="it-IT" sz="1200" dirty="0" smtClean="0"/>
              <a:t>Total </a:t>
            </a:r>
            <a:r>
              <a:rPr lang="it-IT" sz="1200" dirty="0" err="1" smtClean="0"/>
              <a:t>number</a:t>
            </a:r>
            <a:r>
              <a:rPr lang="it-IT" sz="1200" dirty="0" smtClean="0"/>
              <a:t> of </a:t>
            </a:r>
            <a:r>
              <a:rPr lang="it-IT" sz="1200" dirty="0" err="1" smtClean="0"/>
              <a:t>atoms</a:t>
            </a:r>
            <a:endParaRPr lang="it-IT" sz="1200" dirty="0"/>
          </a:p>
        </p:txBody>
      </p:sp>
    </p:spTree>
    <p:extLst>
      <p:ext uri="{BB962C8B-B14F-4D97-AF65-F5344CB8AC3E}">
        <p14:creationId xmlns:p14="http://schemas.microsoft.com/office/powerpoint/2010/main" val="106624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Nanoparticles: a new platform for treatment of tumors</a:t>
            </a:r>
          </a:p>
        </p:txBody>
      </p:sp>
      <p:sp>
        <p:nvSpPr>
          <p:cNvPr id="3" name="Rettangolo 2"/>
          <p:cNvSpPr/>
          <p:nvPr/>
        </p:nvSpPr>
        <p:spPr>
          <a:xfrm>
            <a:off x="3393552" y="915107"/>
            <a:ext cx="482453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itchFamily="18" charset="0"/>
              </a:rPr>
              <a:t>Nanomaterials: plasmonic properties</a:t>
            </a:r>
          </a:p>
        </p:txBody>
      </p:sp>
      <p:sp>
        <p:nvSpPr>
          <p:cNvPr id="4" name="Rettangolo 3"/>
          <p:cNvSpPr/>
          <p:nvPr/>
        </p:nvSpPr>
        <p:spPr>
          <a:xfrm>
            <a:off x="2768506" y="1556792"/>
            <a:ext cx="478610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tabLst/>
              <a:defRPr/>
            </a:pPr>
            <a:r>
              <a:rPr lang="en-US" sz="1800" dirty="0"/>
              <a:t>Optical phenomenon that causes a collective oscillation of free carriers and subsequent absorption due to interaction between the incident photons and the nanostructure.</a:t>
            </a:r>
          </a:p>
        </p:txBody>
      </p:sp>
      <p:pic>
        <p:nvPicPr>
          <p:cNvPr id="5" name="Picture 2" descr="Risultati immagini per interaction nanoparticles with radiation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8921" y="1566727"/>
            <a:ext cx="2236595" cy="1646249"/>
          </a:xfrm>
          <a:prstGeom prst="rect">
            <a:avLst/>
          </a:prstGeom>
          <a:solidFill>
            <a:schemeClr val="accent1"/>
          </a:solidFill>
          <a:ln w="38100" cap="sq">
            <a:noFill/>
            <a:prstDash val="solid"/>
            <a:miter lim="800000"/>
          </a:ln>
          <a:effectLst>
            <a:outerShdw blurRad="50800" dist="38100" dir="2700000" algn="tl" rotWithShape="0">
              <a:srgbClr val="000000">
                <a:alpha val="43000"/>
              </a:srgbClr>
            </a:outerShdw>
          </a:effectLst>
          <a:extLst/>
        </p:spPr>
      </p:pic>
      <p:sp>
        <p:nvSpPr>
          <p:cNvPr id="6" name="Rettangolo 5"/>
          <p:cNvSpPr/>
          <p:nvPr/>
        </p:nvSpPr>
        <p:spPr>
          <a:xfrm>
            <a:off x="2743199" y="2817139"/>
            <a:ext cx="469307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tabLst/>
              <a:defRPr/>
            </a:pPr>
            <a:r>
              <a:rPr lang="en-US" sz="1800" dirty="0"/>
              <a:t>This phenomenon is shown in metallic and some semiconductor nanomaterials.</a:t>
            </a:r>
          </a:p>
        </p:txBody>
      </p:sp>
      <p:sp>
        <p:nvSpPr>
          <p:cNvPr id="7" name="Rettangolo 6"/>
          <p:cNvSpPr/>
          <p:nvPr/>
        </p:nvSpPr>
        <p:spPr>
          <a:xfrm>
            <a:off x="73203" y="6525344"/>
            <a:ext cx="5390606" cy="307777"/>
          </a:xfrm>
          <a:prstGeom prst="rect">
            <a:avLst/>
          </a:prstGeom>
        </p:spPr>
        <p:txBody>
          <a:bodyPr wrap="square">
            <a:spAutoFit/>
          </a:bodyPr>
          <a:lstStyle/>
          <a:p>
            <a:r>
              <a:rPr lang="it-IT" sz="1400" dirty="0"/>
              <a:t>http://www.cytodiagnostics.com/store/pc/viewcontent.asp?idpage=11</a:t>
            </a:r>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b="1637"/>
          <a:stretch/>
        </p:blipFill>
        <p:spPr>
          <a:xfrm>
            <a:off x="7728331" y="1624810"/>
            <a:ext cx="4198729" cy="4972542"/>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00" y="3516097"/>
            <a:ext cx="4850599" cy="3009247"/>
          </a:xfrm>
          <a:prstGeom prst="rect">
            <a:avLst/>
          </a:prstGeom>
        </p:spPr>
      </p:pic>
      <p:sp>
        <p:nvSpPr>
          <p:cNvPr id="10" name="Rettangolo 9"/>
          <p:cNvSpPr/>
          <p:nvPr/>
        </p:nvSpPr>
        <p:spPr>
          <a:xfrm>
            <a:off x="7780414" y="6525344"/>
            <a:ext cx="4198226" cy="307777"/>
          </a:xfrm>
          <a:prstGeom prst="rect">
            <a:avLst/>
          </a:prstGeom>
        </p:spPr>
        <p:txBody>
          <a:bodyPr wrap="square">
            <a:spAutoFit/>
          </a:bodyPr>
          <a:lstStyle/>
          <a:p>
            <a:r>
              <a:rPr lang="it-IT" sz="1400" dirty="0" err="1" smtClean="0"/>
              <a:t>Petryayeva</a:t>
            </a:r>
            <a:r>
              <a:rPr lang="it-IT" sz="1400" dirty="0" smtClean="0"/>
              <a:t> E. et al. </a:t>
            </a:r>
            <a:r>
              <a:rPr lang="it-IT" sz="1400" i="1" dirty="0" err="1" smtClean="0"/>
              <a:t>Anal</a:t>
            </a:r>
            <a:r>
              <a:rPr lang="it-IT" sz="1400" i="1" dirty="0"/>
              <a:t>. </a:t>
            </a:r>
            <a:r>
              <a:rPr lang="it-IT" sz="1400" i="1" dirty="0" err="1"/>
              <a:t>Chim</a:t>
            </a:r>
            <a:r>
              <a:rPr lang="it-IT" sz="1400" i="1" dirty="0"/>
              <a:t>. </a:t>
            </a:r>
            <a:r>
              <a:rPr lang="it-IT" sz="1400" i="1" dirty="0" smtClean="0"/>
              <a:t>Acta</a:t>
            </a:r>
            <a:r>
              <a:rPr lang="it-IT" sz="1400" dirty="0" smtClean="0"/>
              <a:t> 2011, 706(1), 8-24</a:t>
            </a:r>
            <a:endParaRPr lang="it-IT" sz="1400" dirty="0"/>
          </a:p>
        </p:txBody>
      </p:sp>
      <p:pic>
        <p:nvPicPr>
          <p:cNvPr id="11" name="Immagine 10"/>
          <p:cNvPicPr>
            <a:picLocks noChangeAspect="1"/>
          </p:cNvPicPr>
          <p:nvPr/>
        </p:nvPicPr>
        <p:blipFill>
          <a:blip r:embed="rId5"/>
          <a:srcRect/>
          <a:stretch>
            <a:fillRect/>
          </a:stretch>
        </p:blipFill>
        <p:spPr bwMode="auto">
          <a:xfrm>
            <a:off x="4953357" y="3745480"/>
            <a:ext cx="2593925" cy="2645683"/>
          </a:xfrm>
          <a:prstGeom prst="rect">
            <a:avLst/>
          </a:prstGeom>
          <a:noFill/>
          <a:ln w="9525">
            <a:noFill/>
            <a:miter lim="800000"/>
            <a:headEnd/>
            <a:tailEnd/>
          </a:ln>
        </p:spPr>
      </p:pic>
    </p:spTree>
    <p:extLst>
      <p:ext uri="{BB962C8B-B14F-4D97-AF65-F5344CB8AC3E}">
        <p14:creationId xmlns:p14="http://schemas.microsoft.com/office/powerpoint/2010/main" val="202957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
          <p:cNvPicPr>
            <a:picLocks noChangeAspect="1"/>
          </p:cNvPicPr>
          <p:nvPr/>
        </p:nvPicPr>
        <p:blipFill>
          <a:blip r:embed="rId2"/>
          <a:srcRect/>
          <a:stretch>
            <a:fillRect/>
          </a:stretch>
        </p:blipFill>
        <p:spPr bwMode="auto">
          <a:xfrm>
            <a:off x="837828" y="1733917"/>
            <a:ext cx="5081540" cy="4575403"/>
          </a:xfrm>
          <a:prstGeom prst="rect">
            <a:avLst/>
          </a:prstGeom>
          <a:noFill/>
          <a:ln w="9525">
            <a:noFill/>
            <a:miter lim="800000"/>
            <a:headEnd/>
            <a:tailEnd/>
          </a:ln>
        </p:spPr>
      </p:pic>
      <p:sp>
        <p:nvSpPr>
          <p:cNvPr id="4" name="Rettangolo 19"/>
          <p:cNvSpPr>
            <a:spLocks noChangeArrowheads="1"/>
          </p:cNvSpPr>
          <p:nvPr/>
        </p:nvSpPr>
        <p:spPr bwMode="auto">
          <a:xfrm>
            <a:off x="1983955" y="1060193"/>
            <a:ext cx="7870825" cy="461665"/>
          </a:xfrm>
          <a:prstGeom prst="rect">
            <a:avLst/>
          </a:prstGeom>
          <a:noFill/>
          <a:ln w="9525">
            <a:noFill/>
            <a:miter lim="800000"/>
            <a:headEnd/>
            <a:tailEnd/>
          </a:ln>
        </p:spPr>
        <p:txBody>
          <a:bodyPr>
            <a:spAutoFit/>
          </a:bodyPr>
          <a:lstStyle/>
          <a:p>
            <a:pPr algn="ctr"/>
            <a:r>
              <a:rPr lang="en-US" altLang="it-IT" dirty="0">
                <a:cs typeface="Times New Roman" pitchFamily="18" charset="0"/>
              </a:rPr>
              <a:t>Colloidal NPs: Requirements for Applications in Biomedicine</a:t>
            </a:r>
          </a:p>
        </p:txBody>
      </p:sp>
      <p:sp>
        <p:nvSpPr>
          <p:cNvPr id="5" name="CasellaDiTesto 22"/>
          <p:cNvSpPr txBox="1">
            <a:spLocks noChangeArrowheads="1"/>
          </p:cNvSpPr>
          <p:nvPr/>
        </p:nvSpPr>
        <p:spPr bwMode="auto">
          <a:xfrm>
            <a:off x="6444977" y="5005625"/>
            <a:ext cx="4371975" cy="1015663"/>
          </a:xfrm>
          <a:prstGeom prst="rect">
            <a:avLst/>
          </a:prstGeom>
          <a:noFill/>
          <a:ln w="9525">
            <a:noFill/>
            <a:miter lim="800000"/>
            <a:headEnd/>
            <a:tailEnd/>
          </a:ln>
        </p:spPr>
        <p:txBody>
          <a:bodyPr>
            <a:spAutoFit/>
          </a:bodyPr>
          <a:lstStyle/>
          <a:p>
            <a:pPr marL="342900" indent="-342900">
              <a:buClr>
                <a:srgbClr val="C00000"/>
              </a:buClr>
              <a:buFont typeface="Wingdings" pitchFamily="2" charset="2"/>
              <a:buChar char="ü"/>
            </a:pPr>
            <a:r>
              <a:rPr lang="en-US" altLang="it-IT" sz="2000" dirty="0">
                <a:cs typeface="Times New Roman" panose="02020603050405020304" pitchFamily="18" charset="0"/>
              </a:rPr>
              <a:t>Size, shape and surface charge</a:t>
            </a:r>
          </a:p>
          <a:p>
            <a:pPr marL="342900" indent="-342900">
              <a:buClr>
                <a:srgbClr val="C00000"/>
              </a:buClr>
              <a:buFont typeface="Wingdings" pitchFamily="2" charset="2"/>
              <a:buChar char="ü"/>
            </a:pPr>
            <a:r>
              <a:rPr lang="it-IT" altLang="it-IT" sz="2000" dirty="0">
                <a:cs typeface="Times New Roman" panose="02020603050405020304" pitchFamily="18" charset="0"/>
              </a:rPr>
              <a:t>Surface </a:t>
            </a:r>
            <a:r>
              <a:rPr lang="it-IT" altLang="it-IT" sz="2000" dirty="0" smtClean="0">
                <a:cs typeface="Times New Roman" panose="02020603050405020304" pitchFamily="18" charset="0"/>
              </a:rPr>
              <a:t>coating</a:t>
            </a:r>
            <a:endParaRPr lang="it-IT" altLang="it-IT" sz="2000" dirty="0">
              <a:cs typeface="Times New Roman" panose="02020603050405020304" pitchFamily="18" charset="0"/>
            </a:endParaRPr>
          </a:p>
          <a:p>
            <a:pPr marL="342900" indent="-342900">
              <a:buClr>
                <a:srgbClr val="C00000"/>
              </a:buClr>
              <a:buFont typeface="Wingdings" pitchFamily="2" charset="2"/>
              <a:buChar char="ü"/>
            </a:pPr>
            <a:r>
              <a:rPr lang="it-IT" altLang="it-IT" sz="2000" dirty="0" err="1">
                <a:cs typeface="Times New Roman" panose="02020603050405020304" pitchFamily="18" charset="0"/>
              </a:rPr>
              <a:t>Ligands</a:t>
            </a:r>
            <a:r>
              <a:rPr lang="it-IT" altLang="it-IT" sz="2000" dirty="0">
                <a:cs typeface="Times New Roman" panose="02020603050405020304" pitchFamily="18" charset="0"/>
              </a:rPr>
              <a:t> for </a:t>
            </a:r>
            <a:r>
              <a:rPr lang="it-IT" altLang="it-IT" sz="2000" dirty="0" err="1">
                <a:cs typeface="Times New Roman" panose="02020603050405020304" pitchFamily="18" charset="0"/>
              </a:rPr>
              <a:t>active</a:t>
            </a:r>
            <a:r>
              <a:rPr lang="it-IT" altLang="it-IT" sz="2000" dirty="0">
                <a:cs typeface="Times New Roman" panose="02020603050405020304" pitchFamily="18" charset="0"/>
              </a:rPr>
              <a:t> </a:t>
            </a:r>
            <a:r>
              <a:rPr lang="it-IT" altLang="it-IT" sz="2000" dirty="0" err="1">
                <a:cs typeface="Times New Roman" panose="02020603050405020304" pitchFamily="18" charset="0"/>
              </a:rPr>
              <a:t>targeting</a:t>
            </a:r>
            <a:endParaRPr lang="it-IT" altLang="it-IT" sz="2000" dirty="0">
              <a:cs typeface="Times New Roman" panose="02020603050405020304" pitchFamily="18" charset="0"/>
            </a:endParaRPr>
          </a:p>
        </p:txBody>
      </p:sp>
      <p:sp>
        <p:nvSpPr>
          <p:cNvPr id="6" name="CasellaDiTesto 23"/>
          <p:cNvSpPr txBox="1">
            <a:spLocks noChangeArrowheads="1"/>
          </p:cNvSpPr>
          <p:nvPr/>
        </p:nvSpPr>
        <p:spPr bwMode="auto">
          <a:xfrm>
            <a:off x="6390601" y="2153625"/>
            <a:ext cx="5320435" cy="1631216"/>
          </a:xfrm>
          <a:prstGeom prst="rect">
            <a:avLst/>
          </a:prstGeom>
          <a:noFill/>
          <a:ln w="9525">
            <a:noFill/>
            <a:miter lim="800000"/>
            <a:headEnd/>
            <a:tailEnd/>
          </a:ln>
        </p:spPr>
        <p:txBody>
          <a:bodyPr wrap="square">
            <a:spAutoFit/>
          </a:bodyPr>
          <a:lstStyle/>
          <a:p>
            <a:pPr marL="342900" indent="-342900">
              <a:buClr>
                <a:srgbClr val="C00000"/>
              </a:buClr>
              <a:buFont typeface="Wingdings" pitchFamily="2" charset="2"/>
              <a:buChar char="ü"/>
            </a:pPr>
            <a:r>
              <a:rPr lang="it-IT" altLang="it-IT" sz="2000" dirty="0">
                <a:cs typeface="Times New Roman" panose="02020603050405020304" pitchFamily="18" charset="0"/>
              </a:rPr>
              <a:t>«in vivo» </a:t>
            </a:r>
            <a:r>
              <a:rPr lang="it-IT" altLang="it-IT" sz="2000" dirty="0" err="1">
                <a:cs typeface="Times New Roman" panose="02020603050405020304" pitchFamily="18" charset="0"/>
              </a:rPr>
              <a:t>stability</a:t>
            </a:r>
            <a:endParaRPr lang="it-IT" altLang="it-IT" sz="2000" dirty="0">
              <a:cs typeface="Times New Roman" panose="02020603050405020304" pitchFamily="18" charset="0"/>
            </a:endParaRPr>
          </a:p>
          <a:p>
            <a:pPr marL="342900" indent="-342900">
              <a:buClr>
                <a:srgbClr val="C00000"/>
              </a:buClr>
              <a:buFont typeface="Wingdings" pitchFamily="2" charset="2"/>
              <a:buChar char="ü"/>
            </a:pPr>
            <a:r>
              <a:rPr lang="en-US" altLang="it-IT" sz="2000" dirty="0">
                <a:cs typeface="Times New Roman" panose="02020603050405020304" pitchFamily="18" charset="0"/>
              </a:rPr>
              <a:t>Ability to be eliminated from the body through the reticuloendothelial system (RES)</a:t>
            </a:r>
          </a:p>
          <a:p>
            <a:pPr marL="342900" indent="-342900">
              <a:buClr>
                <a:srgbClr val="C00000"/>
              </a:buClr>
              <a:buFont typeface="Wingdings" pitchFamily="2" charset="2"/>
              <a:buChar char="ü"/>
            </a:pPr>
            <a:r>
              <a:rPr lang="en-US" altLang="it-IT" sz="2000" dirty="0">
                <a:cs typeface="Times New Roman" panose="02020603050405020304" pitchFamily="18" charset="0"/>
              </a:rPr>
              <a:t>Ability to be conveyed to target cells</a:t>
            </a:r>
          </a:p>
          <a:p>
            <a:pPr marL="342900" indent="-342900">
              <a:buClr>
                <a:srgbClr val="C00000"/>
              </a:buClr>
              <a:buFont typeface="Wingdings" pitchFamily="2" charset="2"/>
              <a:buChar char="ü"/>
            </a:pPr>
            <a:r>
              <a:rPr lang="en-US" altLang="it-IT" sz="2000" dirty="0">
                <a:cs typeface="Times New Roman" panose="02020603050405020304" pitchFamily="18" charset="0"/>
              </a:rPr>
              <a:t>Ability to be internalized by target cells</a:t>
            </a:r>
            <a:endParaRPr lang="it-IT" altLang="it-IT" sz="2000" dirty="0">
              <a:cs typeface="Times New Roman" panose="02020603050405020304" pitchFamily="18" charset="0"/>
            </a:endParaRPr>
          </a:p>
        </p:txBody>
      </p:sp>
      <p:sp>
        <p:nvSpPr>
          <p:cNvPr id="7" name="Rettangolo 3"/>
          <p:cNvSpPr>
            <a:spLocks noChangeArrowheads="1"/>
          </p:cNvSpPr>
          <p:nvPr/>
        </p:nvSpPr>
        <p:spPr bwMode="auto">
          <a:xfrm>
            <a:off x="2205980" y="6437315"/>
            <a:ext cx="2883482" cy="307777"/>
          </a:xfrm>
          <a:prstGeom prst="rect">
            <a:avLst/>
          </a:prstGeom>
          <a:noFill/>
          <a:ln w="9525">
            <a:noFill/>
            <a:miter lim="800000"/>
            <a:headEnd/>
            <a:tailEnd/>
          </a:ln>
        </p:spPr>
        <p:txBody>
          <a:bodyPr wrap="none">
            <a:spAutoFit/>
          </a:bodyPr>
          <a:lstStyle/>
          <a:p>
            <a:r>
              <a:rPr lang="en-US" altLang="it-IT" sz="1400" dirty="0"/>
              <a:t>Leo Y. et al. </a:t>
            </a:r>
            <a:r>
              <a:rPr lang="en-US" altLang="it-IT" sz="1400" i="1" dirty="0"/>
              <a:t>Chem. Soc. Rev.</a:t>
            </a:r>
            <a:r>
              <a:rPr lang="en-US" altLang="it-IT" sz="1400" dirty="0"/>
              <a:t>, 40, 2011</a:t>
            </a:r>
          </a:p>
        </p:txBody>
      </p:sp>
      <p:sp>
        <p:nvSpPr>
          <p:cNvPr id="8" name="Rettangolo 1"/>
          <p:cNvSpPr>
            <a:spLocks noChangeArrowheads="1"/>
          </p:cNvSpPr>
          <p:nvPr/>
        </p:nvSpPr>
        <p:spPr bwMode="auto">
          <a:xfrm>
            <a:off x="6478221" y="4041290"/>
            <a:ext cx="4961346" cy="707886"/>
          </a:xfrm>
          <a:prstGeom prst="rect">
            <a:avLst/>
          </a:prstGeom>
          <a:noFill/>
          <a:ln w="9525">
            <a:noFill/>
            <a:miter lim="800000"/>
            <a:headEnd/>
            <a:tailEnd/>
          </a:ln>
        </p:spPr>
        <p:txBody>
          <a:bodyPr wrap="square">
            <a:spAutoFit/>
          </a:bodyPr>
          <a:lstStyle/>
          <a:p>
            <a:pPr algn="just"/>
            <a:r>
              <a:rPr lang="en-US" altLang="it-IT" sz="2000" dirty="0">
                <a:solidFill>
                  <a:srgbClr val="C00000"/>
                </a:solidFill>
                <a:cs typeface="Times New Roman" panose="02020603050405020304" pitchFamily="18" charset="0"/>
              </a:rPr>
              <a:t>Diagnostic and / or therapeutic effects of colloidal NP strongly determined by</a:t>
            </a:r>
            <a:endParaRPr lang="it-IT" altLang="it-IT" sz="2000" dirty="0">
              <a:solidFill>
                <a:srgbClr val="C00000"/>
              </a:solidFill>
              <a:cs typeface="Times New Roman" panose="02020603050405020304" pitchFamily="18" charset="0"/>
            </a:endParaRPr>
          </a:p>
        </p:txBody>
      </p:sp>
      <p:sp>
        <p:nvSpPr>
          <p:cNvPr id="9"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Nanoparticles: a new platform for treatment of tumors</a:t>
            </a:r>
          </a:p>
        </p:txBody>
      </p:sp>
    </p:spTree>
    <p:extLst>
      <p:ext uri="{BB962C8B-B14F-4D97-AF65-F5344CB8AC3E}">
        <p14:creationId xmlns:p14="http://schemas.microsoft.com/office/powerpoint/2010/main" val="21068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Nanoparticles: a new platform for treatment of tumors</a:t>
            </a:r>
          </a:p>
        </p:txBody>
      </p:sp>
      <p:sp>
        <p:nvSpPr>
          <p:cNvPr id="3" name="Rettangolo 19"/>
          <p:cNvSpPr>
            <a:spLocks noChangeArrowheads="1"/>
          </p:cNvSpPr>
          <p:nvPr/>
        </p:nvSpPr>
        <p:spPr bwMode="auto">
          <a:xfrm>
            <a:off x="2310175" y="937911"/>
            <a:ext cx="2060575" cy="40005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000" dirty="0">
                <a:solidFill>
                  <a:srgbClr val="C00000"/>
                </a:solidFill>
                <a:latin typeface="+mn-lt"/>
                <a:cs typeface="Times New Roman" panose="02020603050405020304" pitchFamily="18" charset="0"/>
              </a:rPr>
              <a:t>Passive Targeting</a:t>
            </a:r>
          </a:p>
        </p:txBody>
      </p:sp>
      <p:grpSp>
        <p:nvGrpSpPr>
          <p:cNvPr id="4" name="Gruppo 9"/>
          <p:cNvGrpSpPr>
            <a:grpSpLocks/>
          </p:cNvGrpSpPr>
          <p:nvPr/>
        </p:nvGrpSpPr>
        <p:grpSpPr bwMode="auto">
          <a:xfrm>
            <a:off x="1640837" y="1844824"/>
            <a:ext cx="3366777" cy="2722084"/>
            <a:chOff x="154223" y="285728"/>
            <a:chExt cx="5190437" cy="4222822"/>
          </a:xfrm>
        </p:grpSpPr>
        <p:pic>
          <p:nvPicPr>
            <p:cNvPr id="5" name="Immagine 13" descr="Drug targeting.jpg"/>
            <p:cNvPicPr>
              <a:picLocks noChangeAspect="1"/>
            </p:cNvPicPr>
            <p:nvPr/>
          </p:nvPicPr>
          <p:blipFill>
            <a:blip r:embed="rId2"/>
            <a:srcRect/>
            <a:stretch>
              <a:fillRect/>
            </a:stretch>
          </p:blipFill>
          <p:spPr bwMode="auto">
            <a:xfrm>
              <a:off x="204289" y="285728"/>
              <a:ext cx="5140371" cy="3714776"/>
            </a:xfrm>
            <a:prstGeom prst="rect">
              <a:avLst/>
            </a:prstGeom>
            <a:noFill/>
            <a:ln w="9525">
              <a:noFill/>
              <a:miter lim="800000"/>
              <a:headEnd/>
              <a:tailEnd/>
            </a:ln>
          </p:spPr>
        </p:pic>
        <p:sp>
          <p:nvSpPr>
            <p:cNvPr id="6" name="Rettangolo 14"/>
            <p:cNvSpPr>
              <a:spLocks noChangeArrowheads="1"/>
            </p:cNvSpPr>
            <p:nvPr/>
          </p:nvSpPr>
          <p:spPr bwMode="auto">
            <a:xfrm>
              <a:off x="154223" y="4157417"/>
              <a:ext cx="3994195" cy="351133"/>
            </a:xfrm>
            <a:prstGeom prst="rect">
              <a:avLst/>
            </a:prstGeom>
            <a:noFill/>
            <a:ln w="9525">
              <a:noFill/>
              <a:miter lim="800000"/>
              <a:headEnd/>
              <a:tailEnd/>
            </a:ln>
          </p:spPr>
          <p:txBody>
            <a:bodyPr wrap="none">
              <a:spAutoFit/>
            </a:bodyPr>
            <a:lstStyle/>
            <a:p>
              <a:r>
                <a:rPr lang="it-IT" sz="1400" dirty="0"/>
                <a:t>Park K., </a:t>
              </a:r>
              <a:r>
                <a:rPr lang="it-IT" sz="1400" i="1" dirty="0" err="1"/>
                <a:t>Quant</a:t>
              </a:r>
              <a:r>
                <a:rPr lang="it-IT" sz="1400" i="1" dirty="0"/>
                <a:t>. Imaging </a:t>
              </a:r>
              <a:r>
                <a:rPr lang="it-IT" sz="1400" i="1" dirty="0" err="1"/>
                <a:t>Med</a:t>
              </a:r>
              <a:r>
                <a:rPr lang="it-IT" sz="1400" i="1" dirty="0"/>
                <a:t>. </a:t>
              </a:r>
              <a:r>
                <a:rPr lang="it-IT" sz="1400" i="1" dirty="0" err="1"/>
                <a:t>Surg</a:t>
              </a:r>
              <a:r>
                <a:rPr lang="it-IT" sz="1400" i="1" dirty="0"/>
                <a:t>.</a:t>
              </a:r>
              <a:r>
                <a:rPr lang="it-IT" sz="1400" dirty="0"/>
                <a:t> 2(2), 2012</a:t>
              </a:r>
            </a:p>
          </p:txBody>
        </p:sp>
      </p:grpSp>
      <p:pic>
        <p:nvPicPr>
          <p:cNvPr id="7" name="Immagine 15" descr="magnetic targeting.jpg"/>
          <p:cNvPicPr>
            <a:picLocks noChangeAspect="1"/>
          </p:cNvPicPr>
          <p:nvPr/>
        </p:nvPicPr>
        <p:blipFill>
          <a:blip r:embed="rId3"/>
          <a:srcRect/>
          <a:stretch>
            <a:fillRect/>
          </a:stretch>
        </p:blipFill>
        <p:spPr bwMode="auto">
          <a:xfrm>
            <a:off x="6641917" y="1789384"/>
            <a:ext cx="3268919" cy="2618342"/>
          </a:xfrm>
          <a:prstGeom prst="rect">
            <a:avLst/>
          </a:prstGeom>
          <a:noFill/>
          <a:ln w="9525">
            <a:noFill/>
            <a:miter lim="800000"/>
            <a:headEnd/>
            <a:tailEnd/>
          </a:ln>
        </p:spPr>
      </p:pic>
      <p:sp>
        <p:nvSpPr>
          <p:cNvPr id="8" name="Rettangolo 16"/>
          <p:cNvSpPr>
            <a:spLocks noChangeArrowheads="1"/>
          </p:cNvSpPr>
          <p:nvPr/>
        </p:nvSpPr>
        <p:spPr bwMode="auto">
          <a:xfrm>
            <a:off x="6661898" y="4426332"/>
            <a:ext cx="4572000" cy="307777"/>
          </a:xfrm>
          <a:prstGeom prst="rect">
            <a:avLst/>
          </a:prstGeom>
          <a:noFill/>
          <a:ln w="9525">
            <a:noFill/>
            <a:miter lim="800000"/>
            <a:headEnd/>
            <a:tailEnd/>
          </a:ln>
        </p:spPr>
        <p:txBody>
          <a:bodyPr>
            <a:spAutoFit/>
          </a:bodyPr>
          <a:lstStyle/>
          <a:p>
            <a:r>
              <a:rPr lang="it-IT" sz="1400" dirty="0" err="1"/>
              <a:t>Nahla</a:t>
            </a:r>
            <a:r>
              <a:rPr lang="it-IT" sz="1400" dirty="0"/>
              <a:t> S </a:t>
            </a:r>
            <a:r>
              <a:rPr lang="it-IT" sz="1400" dirty="0" err="1"/>
              <a:t>Barakat</a:t>
            </a:r>
            <a:r>
              <a:rPr lang="it-IT" sz="1400" dirty="0"/>
              <a:t>,</a:t>
            </a:r>
            <a:r>
              <a:rPr lang="it-IT" sz="1400" i="1" dirty="0"/>
              <a:t> </a:t>
            </a:r>
            <a:r>
              <a:rPr lang="it-IT" sz="1400" i="1" dirty="0" err="1"/>
              <a:t>Nanomedicine</a:t>
            </a:r>
            <a:r>
              <a:rPr lang="it-IT" sz="1400" i="1" dirty="0"/>
              <a:t> </a:t>
            </a:r>
            <a:r>
              <a:rPr lang="it-IT" sz="1400" dirty="0"/>
              <a:t>4(7), 2009</a:t>
            </a:r>
            <a:endParaRPr lang="it-IT" sz="1400" dirty="0">
              <a:solidFill>
                <a:schemeClr val="bg1"/>
              </a:solidFill>
            </a:endParaRPr>
          </a:p>
        </p:txBody>
      </p:sp>
      <p:sp>
        <p:nvSpPr>
          <p:cNvPr id="9" name="Rettangolo 19"/>
          <p:cNvSpPr>
            <a:spLocks noChangeArrowheads="1"/>
          </p:cNvSpPr>
          <p:nvPr/>
        </p:nvSpPr>
        <p:spPr bwMode="auto">
          <a:xfrm>
            <a:off x="7401377" y="925581"/>
            <a:ext cx="2060575" cy="40011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t-IT" sz="2000" dirty="0">
                <a:solidFill>
                  <a:srgbClr val="C00000"/>
                </a:solidFill>
                <a:latin typeface="+mn-lt"/>
                <a:cs typeface="Times New Roman" panose="02020603050405020304" pitchFamily="18" charset="0"/>
              </a:rPr>
              <a:t>Active Targeting</a:t>
            </a:r>
          </a:p>
        </p:txBody>
      </p:sp>
      <p:sp>
        <p:nvSpPr>
          <p:cNvPr id="10" name="Text Box 5"/>
          <p:cNvSpPr txBox="1">
            <a:spLocks noChangeArrowheads="1"/>
          </p:cNvSpPr>
          <p:nvPr/>
        </p:nvSpPr>
        <p:spPr bwMode="auto">
          <a:xfrm>
            <a:off x="2484833" y="1250223"/>
            <a:ext cx="2771775" cy="461665"/>
          </a:xfrm>
          <a:prstGeom prst="rect">
            <a:avLst/>
          </a:prstGeom>
          <a:noFill/>
          <a:ln w="9525">
            <a:noFill/>
            <a:miter lim="800000"/>
            <a:headEnd/>
            <a:tailEnd/>
          </a:ln>
        </p:spPr>
        <p:txBody>
          <a:bodyPr>
            <a:spAutoFit/>
          </a:bodyPr>
          <a:lstStyle/>
          <a:p>
            <a:pPr algn="just">
              <a:buClr>
                <a:srgbClr val="C00000"/>
              </a:buClr>
              <a:buFont typeface="Wingdings" pitchFamily="2" charset="2"/>
              <a:buChar char="ü"/>
            </a:pPr>
            <a:r>
              <a:rPr lang="it-IT" b="1" i="1" dirty="0" smtClean="0">
                <a:solidFill>
                  <a:srgbClr val="003366"/>
                </a:solidFill>
                <a:latin typeface="Times New Roman" pitchFamily="18" charset="0"/>
                <a:cs typeface="Times New Roman" pitchFamily="18" charset="0"/>
              </a:rPr>
              <a:t> </a:t>
            </a:r>
            <a:r>
              <a:rPr lang="it-IT" sz="2000" dirty="0">
                <a:cs typeface="Times New Roman" panose="02020603050405020304" pitchFamily="18" charset="0"/>
              </a:rPr>
              <a:t>EPR </a:t>
            </a:r>
            <a:r>
              <a:rPr lang="it-IT" sz="2000" dirty="0" err="1">
                <a:cs typeface="Times New Roman" panose="02020603050405020304" pitchFamily="18" charset="0"/>
              </a:rPr>
              <a:t>effect</a:t>
            </a:r>
            <a:endParaRPr lang="it-IT" sz="2000" dirty="0">
              <a:cs typeface="Times New Roman" panose="02020603050405020304" pitchFamily="18" charset="0"/>
            </a:endParaRPr>
          </a:p>
        </p:txBody>
      </p:sp>
      <p:sp>
        <p:nvSpPr>
          <p:cNvPr id="11" name="Text Box 5"/>
          <p:cNvSpPr txBox="1">
            <a:spLocks noChangeArrowheads="1"/>
          </p:cNvSpPr>
          <p:nvPr/>
        </p:nvSpPr>
        <p:spPr bwMode="auto">
          <a:xfrm>
            <a:off x="8607020" y="1303442"/>
            <a:ext cx="3419475" cy="400110"/>
          </a:xfrm>
          <a:prstGeom prst="rect">
            <a:avLst/>
          </a:prstGeom>
          <a:noFill/>
          <a:ln w="9525">
            <a:noFill/>
            <a:miter lim="800000"/>
            <a:headEnd/>
            <a:tailEnd/>
          </a:ln>
        </p:spPr>
        <p:txBody>
          <a:bodyPr>
            <a:spAutoFit/>
          </a:bodyPr>
          <a:lstStyle/>
          <a:p>
            <a:pPr algn="just">
              <a:buClr>
                <a:srgbClr val="C00000"/>
              </a:buClr>
              <a:buFont typeface="Wingdings" pitchFamily="2" charset="2"/>
              <a:buChar char="ü"/>
            </a:pPr>
            <a:r>
              <a:rPr lang="it-IT" sz="2000" dirty="0" err="1" smtClean="0">
                <a:cs typeface="Times New Roman" panose="02020603050405020304" pitchFamily="18" charset="0"/>
              </a:rPr>
              <a:t>physical</a:t>
            </a:r>
            <a:r>
              <a:rPr lang="it-IT" sz="2000" dirty="0" smtClean="0">
                <a:cs typeface="Times New Roman" panose="02020603050405020304" pitchFamily="18" charset="0"/>
              </a:rPr>
              <a:t> </a:t>
            </a:r>
            <a:r>
              <a:rPr lang="it-IT" sz="2000" dirty="0" err="1" smtClean="0">
                <a:cs typeface="Times New Roman" panose="02020603050405020304" pitchFamily="18" charset="0"/>
              </a:rPr>
              <a:t>targeting</a:t>
            </a:r>
            <a:endParaRPr lang="it-IT" sz="2000" dirty="0" smtClean="0">
              <a:cs typeface="Times New Roman" panose="02020603050405020304" pitchFamily="18" charset="0"/>
            </a:endParaRPr>
          </a:p>
        </p:txBody>
      </p:sp>
      <p:pic>
        <p:nvPicPr>
          <p:cNvPr id="12" name="Picture 4" descr="Medicina, Harvard studia le nanoparticelle che trasportano farmaci"/>
          <p:cNvPicPr>
            <a:picLocks noChangeAspect="1" noChangeArrowheads="1"/>
          </p:cNvPicPr>
          <p:nvPr/>
        </p:nvPicPr>
        <p:blipFill>
          <a:blip r:embed="rId4"/>
          <a:srcRect l="3294" r="6105"/>
          <a:stretch>
            <a:fillRect/>
          </a:stretch>
        </p:blipFill>
        <p:spPr bwMode="auto">
          <a:xfrm>
            <a:off x="1640837" y="5246191"/>
            <a:ext cx="3527425" cy="1387475"/>
          </a:xfrm>
          <a:prstGeom prst="rect">
            <a:avLst/>
          </a:prstGeom>
          <a:noFill/>
          <a:ln w="9525">
            <a:noFill/>
            <a:miter lim="800000"/>
            <a:headEnd/>
            <a:tailEnd/>
          </a:ln>
        </p:spPr>
      </p:pic>
      <p:sp>
        <p:nvSpPr>
          <p:cNvPr id="13" name="Rettangolo 12"/>
          <p:cNvSpPr/>
          <p:nvPr/>
        </p:nvSpPr>
        <p:spPr>
          <a:xfrm>
            <a:off x="5398725" y="5118455"/>
            <a:ext cx="6065881" cy="1754326"/>
          </a:xfrm>
          <a:prstGeom prst="rect">
            <a:avLst/>
          </a:prstGeom>
        </p:spPr>
        <p:txBody>
          <a:bodyPr wrap="square">
            <a:spAutoFit/>
          </a:bodyPr>
          <a:lstStyle/>
          <a:p>
            <a:pPr marL="285750" indent="-285750">
              <a:buClr>
                <a:srgbClr val="C00000"/>
              </a:buClr>
              <a:buFont typeface="Wingdings" panose="05000000000000000000" pitchFamily="2" charset="2"/>
              <a:buChar char="ü"/>
              <a:defRPr/>
            </a:pPr>
            <a:r>
              <a:rPr lang="it-IT" sz="1800" dirty="0">
                <a:cs typeface="Times New Roman" panose="02020603050405020304" pitchFamily="18" charset="0"/>
              </a:rPr>
              <a:t>Targeted </a:t>
            </a:r>
            <a:r>
              <a:rPr lang="it-IT" sz="1800" dirty="0" err="1">
                <a:cs typeface="Times New Roman" panose="02020603050405020304" pitchFamily="18" charset="0"/>
              </a:rPr>
              <a:t>transport</a:t>
            </a:r>
            <a:endParaRPr lang="it-IT" sz="1800" dirty="0">
              <a:cs typeface="Times New Roman" panose="02020603050405020304" pitchFamily="18" charset="0"/>
            </a:endParaRPr>
          </a:p>
          <a:p>
            <a:pPr marL="285750" indent="-285750">
              <a:buClr>
                <a:srgbClr val="C00000"/>
              </a:buClr>
              <a:buFont typeface="Wingdings" panose="05000000000000000000" pitchFamily="2" charset="2"/>
              <a:buChar char="ü"/>
              <a:defRPr/>
            </a:pPr>
            <a:r>
              <a:rPr lang="en-US" sz="1800" dirty="0">
                <a:cs typeface="Times New Roman" panose="02020603050405020304" pitchFamily="18" charset="0"/>
              </a:rPr>
              <a:t>Controlled release and monitoring of the disease</a:t>
            </a:r>
          </a:p>
          <a:p>
            <a:pPr marL="285750" indent="-285750">
              <a:buClr>
                <a:srgbClr val="C00000"/>
              </a:buClr>
              <a:buFont typeface="Wingdings" panose="05000000000000000000" pitchFamily="2" charset="2"/>
              <a:buChar char="ü"/>
              <a:defRPr/>
            </a:pPr>
            <a:r>
              <a:rPr lang="it-IT" sz="1800" dirty="0" err="1">
                <a:cs typeface="Times New Roman" panose="02020603050405020304" pitchFamily="18" charset="0"/>
              </a:rPr>
              <a:t>Intracellular</a:t>
            </a:r>
            <a:r>
              <a:rPr lang="it-IT" sz="1800" dirty="0">
                <a:cs typeface="Times New Roman" panose="02020603050405020304" pitchFamily="18" charset="0"/>
              </a:rPr>
              <a:t> </a:t>
            </a:r>
            <a:r>
              <a:rPr lang="it-IT" sz="1800" dirty="0" err="1">
                <a:cs typeface="Times New Roman" panose="02020603050405020304" pitchFamily="18" charset="0"/>
              </a:rPr>
              <a:t>accumulation</a:t>
            </a:r>
            <a:endParaRPr lang="it-IT" sz="1800" dirty="0">
              <a:cs typeface="Times New Roman" panose="02020603050405020304" pitchFamily="18" charset="0"/>
            </a:endParaRPr>
          </a:p>
          <a:p>
            <a:pPr marL="285750" indent="-285750">
              <a:buClr>
                <a:srgbClr val="C00000"/>
              </a:buClr>
              <a:buFont typeface="Wingdings" panose="05000000000000000000" pitchFamily="2" charset="2"/>
              <a:buChar char="ü"/>
              <a:defRPr/>
            </a:pPr>
            <a:r>
              <a:rPr lang="it-IT" sz="1800" dirty="0" err="1">
                <a:cs typeface="Times New Roman" panose="02020603050405020304" pitchFamily="18" charset="0"/>
              </a:rPr>
              <a:t>Overcoming</a:t>
            </a:r>
            <a:r>
              <a:rPr lang="it-IT" sz="1800" dirty="0">
                <a:cs typeface="Times New Roman" panose="02020603050405020304" pitchFamily="18" charset="0"/>
              </a:rPr>
              <a:t> multiple </a:t>
            </a:r>
            <a:r>
              <a:rPr lang="it-IT" sz="1800" dirty="0" err="1">
                <a:cs typeface="Times New Roman" panose="02020603050405020304" pitchFamily="18" charset="0"/>
              </a:rPr>
              <a:t>drug</a:t>
            </a:r>
            <a:r>
              <a:rPr lang="it-IT" sz="1800" dirty="0">
                <a:cs typeface="Times New Roman" panose="02020603050405020304" pitchFamily="18" charset="0"/>
              </a:rPr>
              <a:t> </a:t>
            </a:r>
            <a:r>
              <a:rPr lang="it-IT" sz="1800" dirty="0" err="1">
                <a:cs typeface="Times New Roman" panose="02020603050405020304" pitchFamily="18" charset="0"/>
              </a:rPr>
              <a:t>resistance</a:t>
            </a:r>
            <a:endParaRPr lang="it-IT" sz="1800" dirty="0">
              <a:cs typeface="Times New Roman" panose="02020603050405020304" pitchFamily="18" charset="0"/>
            </a:endParaRPr>
          </a:p>
          <a:p>
            <a:pPr marL="285750" indent="-285750">
              <a:buClr>
                <a:srgbClr val="C00000"/>
              </a:buClr>
              <a:buFont typeface="Wingdings" panose="05000000000000000000" pitchFamily="2" charset="2"/>
              <a:buChar char="ü"/>
              <a:defRPr/>
            </a:pPr>
            <a:r>
              <a:rPr lang="it-IT" sz="1800" dirty="0">
                <a:cs typeface="Times New Roman" panose="02020603050405020304" pitchFamily="18" charset="0"/>
              </a:rPr>
              <a:t>Dose </a:t>
            </a:r>
            <a:r>
              <a:rPr lang="it-IT" sz="1800" dirty="0" err="1">
                <a:cs typeface="Times New Roman" panose="02020603050405020304" pitchFamily="18" charset="0"/>
              </a:rPr>
              <a:t>reduction</a:t>
            </a:r>
            <a:endParaRPr lang="it-IT" sz="1800" dirty="0">
              <a:cs typeface="Times New Roman" panose="02020603050405020304" pitchFamily="18" charset="0"/>
            </a:endParaRPr>
          </a:p>
          <a:p>
            <a:pPr marL="285750" indent="-285750">
              <a:buClr>
                <a:srgbClr val="C00000"/>
              </a:buClr>
              <a:buFont typeface="Wingdings" panose="05000000000000000000" pitchFamily="2" charset="2"/>
              <a:buChar char="ü"/>
              <a:defRPr/>
            </a:pPr>
            <a:r>
              <a:rPr lang="it-IT" sz="1800" dirty="0" err="1">
                <a:cs typeface="Times New Roman" panose="02020603050405020304" pitchFamily="18" charset="0"/>
              </a:rPr>
              <a:t>Reduction</a:t>
            </a:r>
            <a:r>
              <a:rPr lang="it-IT" sz="1800" dirty="0">
                <a:cs typeface="Times New Roman" panose="02020603050405020304" pitchFamily="18" charset="0"/>
              </a:rPr>
              <a:t> of side effects</a:t>
            </a:r>
          </a:p>
        </p:txBody>
      </p:sp>
      <p:sp>
        <p:nvSpPr>
          <p:cNvPr id="14" name="CasellaDiTesto 1"/>
          <p:cNvSpPr txBox="1">
            <a:spLocks noChangeArrowheads="1"/>
          </p:cNvSpPr>
          <p:nvPr/>
        </p:nvSpPr>
        <p:spPr bwMode="auto">
          <a:xfrm>
            <a:off x="1051556" y="4771489"/>
            <a:ext cx="9120187" cy="400050"/>
          </a:xfrm>
          <a:prstGeom prst="rect">
            <a:avLst/>
          </a:prstGeom>
          <a:noFill/>
          <a:ln w="9525">
            <a:noFill/>
            <a:miter lim="800000"/>
            <a:headEnd/>
            <a:tailEnd/>
          </a:ln>
        </p:spPr>
        <p:txBody>
          <a:bodyPr>
            <a:spAutoFit/>
          </a:bodyPr>
          <a:lstStyle/>
          <a:p>
            <a:pPr algn="ctr"/>
            <a:r>
              <a:rPr lang="en-US" sz="2000" dirty="0">
                <a:solidFill>
                  <a:srgbClr val="C00000"/>
                </a:solidFill>
                <a:cs typeface="Times New Roman" panose="02020603050405020304" pitchFamily="18" charset="0"/>
              </a:rPr>
              <a:t>Innovative and original approach for the delivery of anticancer drugs</a:t>
            </a:r>
            <a:endParaRPr lang="it-IT" sz="2000" dirty="0">
              <a:solidFill>
                <a:srgbClr val="C00000"/>
              </a:solidFill>
              <a:cs typeface="Times New Roman" panose="02020603050405020304" pitchFamily="18" charset="0"/>
            </a:endParaRPr>
          </a:p>
        </p:txBody>
      </p:sp>
      <p:sp>
        <p:nvSpPr>
          <p:cNvPr id="15" name="Text Box 5"/>
          <p:cNvSpPr txBox="1">
            <a:spLocks noChangeArrowheads="1"/>
          </p:cNvSpPr>
          <p:nvPr/>
        </p:nvSpPr>
        <p:spPr bwMode="auto">
          <a:xfrm>
            <a:off x="5933307" y="1314622"/>
            <a:ext cx="3419475" cy="400110"/>
          </a:xfrm>
          <a:prstGeom prst="rect">
            <a:avLst/>
          </a:prstGeom>
          <a:noFill/>
          <a:ln w="9525">
            <a:noFill/>
            <a:miter lim="800000"/>
            <a:headEnd/>
            <a:tailEnd/>
          </a:ln>
        </p:spPr>
        <p:txBody>
          <a:bodyPr>
            <a:spAutoFit/>
          </a:bodyPr>
          <a:lstStyle/>
          <a:p>
            <a:pPr algn="just">
              <a:buClr>
                <a:srgbClr val="C00000"/>
              </a:buClr>
              <a:buFont typeface="Wingdings" pitchFamily="2" charset="2"/>
              <a:buChar char="ü"/>
            </a:pPr>
            <a:r>
              <a:rPr lang="it-IT" sz="2000" dirty="0" err="1" smtClean="0">
                <a:cs typeface="Times New Roman" panose="02020603050405020304" pitchFamily="18" charset="0"/>
              </a:rPr>
              <a:t>chemical</a:t>
            </a:r>
            <a:r>
              <a:rPr lang="it-IT" sz="2000" dirty="0" smtClean="0">
                <a:cs typeface="Times New Roman" panose="02020603050405020304" pitchFamily="18" charset="0"/>
              </a:rPr>
              <a:t> </a:t>
            </a:r>
            <a:r>
              <a:rPr lang="it-IT" sz="2000" dirty="0" err="1" smtClean="0">
                <a:cs typeface="Times New Roman" panose="02020603050405020304" pitchFamily="18" charset="0"/>
              </a:rPr>
              <a:t>targeting</a:t>
            </a:r>
            <a:endParaRPr lang="it-IT" sz="2000" dirty="0">
              <a:cs typeface="Times New Roman" panose="02020603050405020304" pitchFamily="18" charset="0"/>
            </a:endParaRPr>
          </a:p>
        </p:txBody>
      </p:sp>
    </p:spTree>
    <p:extLst>
      <p:ext uri="{BB962C8B-B14F-4D97-AF65-F5344CB8AC3E}">
        <p14:creationId xmlns:p14="http://schemas.microsoft.com/office/powerpoint/2010/main" val="54808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sp>
        <p:nvSpPr>
          <p:cNvPr id="15" name="Rettangolo 14"/>
          <p:cNvSpPr/>
          <p:nvPr/>
        </p:nvSpPr>
        <p:spPr>
          <a:xfrm>
            <a:off x="189756" y="1246561"/>
            <a:ext cx="11810900" cy="1015663"/>
          </a:xfrm>
          <a:prstGeom prst="rect">
            <a:avLst/>
          </a:prstGeom>
          <a:noFill/>
          <a:ln>
            <a:solidFill>
              <a:schemeClr val="bg1"/>
            </a:solidFill>
          </a:ln>
          <a:effectLst/>
        </p:spPr>
        <p:txBody>
          <a:bodyPr wrap="square" anchor="ctr">
            <a:spAutoFit/>
          </a:body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en-US" sz="2000" dirty="0">
                <a:cs typeface="Times New Roman" panose="02020603050405020304" pitchFamily="18" charset="0"/>
              </a:rPr>
              <a:t>GOAL: Fabrication and characterization of a new colloidal multifunctional theranostic nanosystem based on plasmonic copper sulfide nanocrystals (NCs) of type Cu2-xS prepared by a hot injection strategy, incorporated in solid lipid nanoparticles (SLNs) and determination of concentration of SLNs</a:t>
            </a:r>
          </a:p>
        </p:txBody>
      </p:sp>
      <p:sp>
        <p:nvSpPr>
          <p:cNvPr id="16" name="Rettangolo 15"/>
          <p:cNvSpPr/>
          <p:nvPr/>
        </p:nvSpPr>
        <p:spPr>
          <a:xfrm>
            <a:off x="734608" y="5842337"/>
            <a:ext cx="10865211" cy="1015663"/>
          </a:xfrm>
          <a:prstGeom prst="rect">
            <a:avLst/>
          </a:prstGeom>
        </p:spPr>
        <p:txBody>
          <a:bodyPr wrap="square">
            <a:spAutoFit/>
          </a:body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en-US" sz="2000" dirty="0">
                <a:cs typeface="Times New Roman" panose="02020603050405020304" pitchFamily="18" charset="0"/>
              </a:rPr>
              <a:t>The resulting new hybrid material is expected to combine the characteristic physical-chemical properties of </a:t>
            </a:r>
            <a:r>
              <a:rPr lang="en-US" sz="2000" dirty="0">
                <a:solidFill>
                  <a:srgbClr val="C00000"/>
                </a:solidFill>
                <a:cs typeface="Times New Roman" panose="02020603050405020304" pitchFamily="18" charset="0"/>
              </a:rPr>
              <a:t>degenerately doped semiconductors</a:t>
            </a:r>
            <a:r>
              <a:rPr lang="en-US" sz="2000" dirty="0">
                <a:cs typeface="Times New Roman" panose="02020603050405020304" pitchFamily="18" charset="0"/>
              </a:rPr>
              <a:t>, showing an excitation spectrum with a NIR plasmon band, and the </a:t>
            </a:r>
            <a:r>
              <a:rPr lang="en-US" sz="2000" dirty="0">
                <a:solidFill>
                  <a:srgbClr val="C00000"/>
                </a:solidFill>
                <a:cs typeface="Times New Roman" panose="02020603050405020304" pitchFamily="18" charset="0"/>
              </a:rPr>
              <a:t>carrier </a:t>
            </a:r>
            <a:r>
              <a:rPr lang="en-US" sz="2000" dirty="0" err="1">
                <a:solidFill>
                  <a:srgbClr val="C00000"/>
                </a:solidFill>
                <a:cs typeface="Times New Roman" panose="02020603050405020304" pitchFamily="18" charset="0"/>
              </a:rPr>
              <a:t>behaviour</a:t>
            </a:r>
            <a:r>
              <a:rPr lang="en-US" sz="2000" dirty="0">
                <a:solidFill>
                  <a:srgbClr val="C00000"/>
                </a:solidFill>
                <a:cs typeface="Times New Roman" panose="02020603050405020304" pitchFamily="18" charset="0"/>
              </a:rPr>
              <a:t> </a:t>
            </a:r>
            <a:r>
              <a:rPr lang="en-US" sz="2000" dirty="0">
                <a:cs typeface="Times New Roman" panose="02020603050405020304" pitchFamily="18" charset="0"/>
              </a:rPr>
              <a:t>of SLN</a:t>
            </a:r>
          </a:p>
        </p:txBody>
      </p:sp>
      <p:grpSp>
        <p:nvGrpSpPr>
          <p:cNvPr id="20" name="Gruppo 19"/>
          <p:cNvGrpSpPr/>
          <p:nvPr/>
        </p:nvGrpSpPr>
        <p:grpSpPr>
          <a:xfrm>
            <a:off x="1634445" y="2409266"/>
            <a:ext cx="9065538" cy="3286029"/>
            <a:chOff x="1757829" y="1916832"/>
            <a:chExt cx="9065538" cy="3286029"/>
          </a:xfrm>
        </p:grpSpPr>
        <p:pic>
          <p:nvPicPr>
            <p:cNvPr id="17" name="Immagine 16"/>
            <p:cNvPicPr>
              <a:picLocks noChangeAspect="1"/>
            </p:cNvPicPr>
            <p:nvPr/>
          </p:nvPicPr>
          <p:blipFill>
            <a:blip r:embed="rId2"/>
            <a:stretch>
              <a:fillRect/>
            </a:stretch>
          </p:blipFill>
          <p:spPr>
            <a:xfrm>
              <a:off x="1757829" y="1916832"/>
              <a:ext cx="9065538" cy="3286029"/>
            </a:xfrm>
            <a:prstGeom prst="rect">
              <a:avLst/>
            </a:prstGeom>
          </p:spPr>
        </p:pic>
        <p:sp>
          <p:nvSpPr>
            <p:cNvPr id="19" name="Rettangolo 18"/>
            <p:cNvSpPr/>
            <p:nvPr/>
          </p:nvSpPr>
          <p:spPr>
            <a:xfrm>
              <a:off x="9550796" y="2901197"/>
              <a:ext cx="432048" cy="180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9550796" y="2894152"/>
              <a:ext cx="504056" cy="276999"/>
            </a:xfrm>
            <a:prstGeom prst="rect">
              <a:avLst/>
            </a:prstGeom>
            <a:noFill/>
          </p:spPr>
          <p:txBody>
            <a:bodyPr wrap="square" rtlCol="0">
              <a:spAutoFit/>
            </a:bodyPr>
            <a:lstStyle/>
            <a:p>
              <a:r>
                <a:rPr lang="it-IT" sz="1200" b="1" dirty="0" smtClean="0"/>
                <a:t>1064</a:t>
              </a:r>
              <a:endParaRPr lang="it-IT" sz="1200" b="1" dirty="0"/>
            </a:p>
          </p:txBody>
        </p:sp>
      </p:grpSp>
    </p:spTree>
    <p:extLst>
      <p:ext uri="{BB962C8B-B14F-4D97-AF65-F5344CB8AC3E}">
        <p14:creationId xmlns:p14="http://schemas.microsoft.com/office/powerpoint/2010/main" val="320354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4525452" y="947285"/>
            <a:ext cx="7468352" cy="523220"/>
          </a:xfrm>
          <a:prstGeom prst="rect">
            <a:avLst/>
          </a:prstGeom>
          <a:noFill/>
          <a:ln w="12700" cap="flat" cmpd="sng" algn="ctr">
            <a:noFill/>
            <a:prstDash val="solid"/>
            <a:miter lim="800000"/>
            <a:headEnd/>
            <a:tailEnd/>
          </a:ln>
          <a:effectLst>
            <a:glow rad="63500">
              <a:srgbClr val="5B9BD5">
                <a:satMod val="175000"/>
                <a:alpha val="40000"/>
              </a:srgbClr>
            </a:glow>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cs typeface="Times New Roman" pitchFamily="18" charset="0"/>
              </a:rPr>
              <a:t>Why Non-</a:t>
            </a:r>
            <a:r>
              <a:rPr lang="en-US" dirty="0" err="1">
                <a:cs typeface="Times New Roman" pitchFamily="18" charset="0"/>
              </a:rPr>
              <a:t>Stoichoimetric</a:t>
            </a:r>
            <a:r>
              <a:rPr lang="en-US" dirty="0">
                <a:cs typeface="Times New Roman" pitchFamily="18" charset="0"/>
              </a:rPr>
              <a:t> Copper Sulfide NCs?</a:t>
            </a:r>
            <a:r>
              <a:rPr kumimoji="0" lang="it-IT" sz="2800" b="1" i="0" u="none" strike="noStrike" kern="0" cap="none" spc="0" normalizeH="0" baseline="0" noProof="0" dirty="0">
                <a:ln>
                  <a:noFill/>
                </a:ln>
                <a:solidFill>
                  <a:srgbClr val="002060"/>
                </a:solidFill>
                <a:effectLst/>
                <a:uLnTx/>
                <a:uFillTx/>
                <a:latin typeface="Bell MT" panose="02020503060305020303" pitchFamily="18" charset="0"/>
                <a:ea typeface="+mn-ea"/>
                <a:cs typeface="+mn-cs"/>
              </a:rPr>
              <a:t> </a:t>
            </a:r>
            <a:endParaRPr kumimoji="0" lang="en-US" sz="2800" b="1" i="0" u="none" strike="noStrike" kern="0" cap="none" spc="0" normalizeH="0" baseline="0" noProof="0" dirty="0">
              <a:ln>
                <a:noFill/>
              </a:ln>
              <a:solidFill>
                <a:srgbClr val="002060"/>
              </a:solidFill>
              <a:effectLst/>
              <a:uLnTx/>
              <a:uFillTx/>
              <a:latin typeface="Bell MT" panose="02020503060305020303" pitchFamily="18" charset="0"/>
              <a:ea typeface="+mn-ea"/>
              <a:cs typeface="+mn-cs"/>
            </a:endParaRPr>
          </a:p>
        </p:txBody>
      </p:sp>
      <p:sp>
        <p:nvSpPr>
          <p:cNvPr id="21" name="Rettangolo 20"/>
          <p:cNvSpPr/>
          <p:nvPr/>
        </p:nvSpPr>
        <p:spPr>
          <a:xfrm>
            <a:off x="4625856" y="1602687"/>
            <a:ext cx="7267545" cy="2585323"/>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n-US" sz="1800" dirty="0">
                <a:cs typeface="Times New Roman" panose="02020603050405020304" pitchFamily="18" charset="0"/>
              </a:rPr>
              <a:t>Easy and large scale synthesis </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n-US" sz="1800" dirty="0">
                <a:cs typeface="Times New Roman" panose="02020603050405020304" pitchFamily="18" charset="0"/>
              </a:rPr>
              <a:t>Low cost</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n-US" sz="1800" dirty="0">
                <a:cs typeface="Times New Roman" panose="02020603050405020304" pitchFamily="18" charset="0"/>
              </a:rPr>
              <a:t>Synthetic and post synthetic modulation of free carrier density: tunable NIR properties</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n-US" sz="1800" dirty="0" err="1">
                <a:cs typeface="Times New Roman" panose="02020603050405020304" pitchFamily="18" charset="0"/>
              </a:rPr>
              <a:t>Plasmonic</a:t>
            </a:r>
            <a:r>
              <a:rPr lang="en-US" sz="1800" dirty="0">
                <a:cs typeface="Times New Roman" panose="02020603050405020304" pitchFamily="18" charset="0"/>
              </a:rPr>
              <a:t> properties in the NIR region achieved for NCs of nearly 3 nm</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n-US" sz="1800" dirty="0">
                <a:cs typeface="Times New Roman" panose="02020603050405020304" pitchFamily="18" charset="0"/>
              </a:rPr>
              <a:t>Tuning LSPR by changing the copper deficiency</a:t>
            </a:r>
          </a:p>
          <a:p>
            <a:pPr marL="285750" indent="-285750" algn="just" defTabSz="914400">
              <a:buClr>
                <a:srgbClr val="C00000"/>
              </a:buClr>
              <a:buFont typeface="Wingdings" panose="05000000000000000000" pitchFamily="2" charset="2"/>
              <a:buChar char="ü"/>
              <a:defRPr/>
            </a:pPr>
            <a:r>
              <a:rPr lang="en-US" sz="1800" dirty="0" smtClean="0">
                <a:cs typeface="Times New Roman" panose="02020603050405020304" pitchFamily="18" charset="0"/>
              </a:rPr>
              <a:t>Could </a:t>
            </a:r>
            <a:r>
              <a:rPr lang="en-US" sz="1800" dirty="0">
                <a:cs typeface="Times New Roman" panose="02020603050405020304" pitchFamily="18" charset="0"/>
              </a:rPr>
              <a:t>be used in imaging as agent for </a:t>
            </a:r>
            <a:r>
              <a:rPr lang="en-US" sz="1800" dirty="0" err="1">
                <a:cs typeface="Times New Roman" panose="02020603050405020304" pitchFamily="18" charset="0"/>
              </a:rPr>
              <a:t>photoacustic</a:t>
            </a:r>
            <a:r>
              <a:rPr lang="en-US" sz="1800" dirty="0">
                <a:cs typeface="Times New Roman" panose="02020603050405020304" pitchFamily="18" charset="0"/>
              </a:rPr>
              <a:t> tomography (PAT) and photothermal therapy extending to a </a:t>
            </a:r>
            <a:r>
              <a:rPr lang="en-US" sz="1800" dirty="0">
                <a:solidFill>
                  <a:srgbClr val="C00000"/>
                </a:solidFill>
                <a:cs typeface="Times New Roman" panose="02020603050405020304" pitchFamily="18" charset="0"/>
              </a:rPr>
              <a:t>higher </a:t>
            </a:r>
            <a:r>
              <a:rPr lang="en-US" sz="1800" dirty="0" smtClean="0">
                <a:solidFill>
                  <a:srgbClr val="C00000"/>
                </a:solidFill>
                <a:cs typeface="Times New Roman" panose="02020603050405020304" pitchFamily="18" charset="0"/>
              </a:rPr>
              <a:t>penetration </a:t>
            </a:r>
            <a:r>
              <a:rPr lang="en-US" sz="1800" dirty="0">
                <a:solidFill>
                  <a:srgbClr val="C00000"/>
                </a:solidFill>
                <a:cs typeface="Times New Roman" panose="02020603050405020304" pitchFamily="18" charset="0"/>
              </a:rPr>
              <a:t>depth</a:t>
            </a:r>
            <a:r>
              <a:rPr lang="en-US" sz="1800" dirty="0">
                <a:cs typeface="Times New Roman" panose="02020603050405020304" pitchFamily="18" charset="0"/>
              </a:rPr>
              <a:t> in </a:t>
            </a:r>
            <a:r>
              <a:rPr lang="en-US" sz="1800" dirty="0" smtClean="0">
                <a:cs typeface="Times New Roman" panose="02020603050405020304" pitchFamily="18" charset="0"/>
              </a:rPr>
              <a:t>vivo</a:t>
            </a:r>
            <a:endParaRPr lang="en-US" sz="1800" dirty="0">
              <a:cs typeface="Times New Roman" panose="02020603050405020304" pitchFamily="18" charset="0"/>
            </a:endParaRPr>
          </a:p>
        </p:txBody>
      </p:sp>
      <p:sp>
        <p:nvSpPr>
          <p:cNvPr id="22" name="Rettangolo 21"/>
          <p:cNvSpPr/>
          <p:nvPr/>
        </p:nvSpPr>
        <p:spPr>
          <a:xfrm>
            <a:off x="765820" y="3638092"/>
            <a:ext cx="344705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ea typeface="+mn-ea"/>
                <a:cs typeface="Arial" panose="020B0604020202020204" pitchFamily="34" charset="0"/>
              </a:rPr>
              <a:t>Luther J. M., et al. </a:t>
            </a:r>
            <a:r>
              <a:rPr kumimoji="0" lang="it-IT" sz="1400" b="0" i="1" u="none" strike="noStrike" kern="1200" cap="none" spc="0" normalizeH="0" baseline="0" noProof="0" dirty="0">
                <a:ln>
                  <a:noFill/>
                </a:ln>
                <a:solidFill>
                  <a:prstClr val="black"/>
                </a:solidFill>
                <a:effectLst/>
                <a:uLnTx/>
                <a:uFillTx/>
                <a:ea typeface="+mn-ea"/>
                <a:cs typeface="Arial" panose="020B0604020202020204" pitchFamily="34" charset="0"/>
              </a:rPr>
              <a:t>Nature Materials </a:t>
            </a:r>
            <a:r>
              <a:rPr kumimoji="0" lang="it-IT" sz="1400" b="0" i="0" u="none" strike="noStrike" kern="1200" cap="none" spc="0" normalizeH="0" baseline="0" noProof="0" dirty="0">
                <a:ln>
                  <a:noFill/>
                </a:ln>
                <a:solidFill>
                  <a:prstClr val="black"/>
                </a:solidFill>
                <a:effectLst/>
                <a:uLnTx/>
                <a:uFillTx/>
                <a:ea typeface="+mn-ea"/>
                <a:cs typeface="Arial" panose="020B0604020202020204" pitchFamily="34" charset="0"/>
              </a:rPr>
              <a:t>10, 2011</a:t>
            </a:r>
          </a:p>
        </p:txBody>
      </p:sp>
      <p:pic>
        <p:nvPicPr>
          <p:cNvPr id="23" name="Immagine 22"/>
          <p:cNvPicPr>
            <a:picLocks noChangeAspect="1"/>
          </p:cNvPicPr>
          <p:nvPr/>
        </p:nvPicPr>
        <p:blipFill>
          <a:blip r:embed="rId2"/>
          <a:stretch>
            <a:fillRect/>
          </a:stretch>
        </p:blipFill>
        <p:spPr>
          <a:xfrm>
            <a:off x="564000" y="1226212"/>
            <a:ext cx="3861849" cy="2310980"/>
          </a:xfrm>
          <a:prstGeom prst="rect">
            <a:avLst/>
          </a:prstGeom>
        </p:spPr>
      </p:pic>
      <p:sp>
        <p:nvSpPr>
          <p:cNvPr id="24" name="Rettangolo 23"/>
          <p:cNvSpPr/>
          <p:nvPr/>
        </p:nvSpPr>
        <p:spPr>
          <a:xfrm rot="16200000">
            <a:off x="2826908" y="1993806"/>
            <a:ext cx="100166" cy="2270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pic>
        <p:nvPicPr>
          <p:cNvPr id="25" name="Immagin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88" y="4077120"/>
            <a:ext cx="8024690" cy="2470503"/>
          </a:xfrm>
          <a:prstGeom prst="rect">
            <a:avLst/>
          </a:prstGeom>
        </p:spPr>
      </p:pic>
      <p:sp>
        <p:nvSpPr>
          <p:cNvPr id="26"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pic>
        <p:nvPicPr>
          <p:cNvPr id="27" name="Segnaposto contenuto 3"/>
          <p:cNvPicPr>
            <a:picLocks noGrp="1" noChangeAspect="1"/>
          </p:cNvPicPr>
          <p:nvPr/>
        </p:nvPicPr>
        <p:blipFill>
          <a:blip r:embed="rId4"/>
          <a:stretch>
            <a:fillRect/>
          </a:stretch>
        </p:blipFill>
        <p:spPr>
          <a:xfrm>
            <a:off x="8588689" y="4221088"/>
            <a:ext cx="3268205" cy="2424446"/>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96280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sp>
        <p:nvSpPr>
          <p:cNvPr id="4" name="CasellaDiTesto 3"/>
          <p:cNvSpPr txBox="1"/>
          <p:nvPr/>
        </p:nvSpPr>
        <p:spPr>
          <a:xfrm>
            <a:off x="0" y="987670"/>
            <a:ext cx="12188825" cy="461665"/>
          </a:xfrm>
          <a:prstGeom prst="rect">
            <a:avLst/>
          </a:prstGeom>
          <a:noFill/>
          <a:effectLst/>
        </p:spPr>
        <p:txBody>
          <a:bodyPr wrap="square" anchor="ctr">
            <a:spAutoFit/>
          </a:bodyPr>
          <a:lstStyle>
            <a:defPPr>
              <a:defRPr lang="en-US"/>
            </a:defPPr>
            <a:lvl1pPr algn="just">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914400">
              <a:defRPr/>
            </a:pPr>
            <a:r>
              <a:rPr lang="it-IT" sz="2400" dirty="0" smtClean="0">
                <a:solidFill>
                  <a:schemeClr val="tx1"/>
                </a:solidFill>
                <a:latin typeface="+mn-lt"/>
                <a:cs typeface="Times New Roman" pitchFamily="18" charset="0"/>
              </a:rPr>
              <a:t>Cu</a:t>
            </a:r>
            <a:r>
              <a:rPr lang="it-IT" sz="2400" baseline="-25000" dirty="0" smtClean="0">
                <a:solidFill>
                  <a:schemeClr val="tx1"/>
                </a:solidFill>
                <a:latin typeface="+mn-lt"/>
                <a:cs typeface="Times New Roman" pitchFamily="18" charset="0"/>
              </a:rPr>
              <a:t>2-x</a:t>
            </a:r>
            <a:r>
              <a:rPr lang="it-IT" sz="2400" dirty="0" smtClean="0">
                <a:solidFill>
                  <a:schemeClr val="tx1"/>
                </a:solidFill>
                <a:latin typeface="+mn-lt"/>
                <a:cs typeface="Times New Roman" pitchFamily="18" charset="0"/>
              </a:rPr>
              <a:t>S </a:t>
            </a:r>
            <a:r>
              <a:rPr lang="it-IT" sz="2400" dirty="0" err="1" smtClean="0">
                <a:solidFill>
                  <a:schemeClr val="tx1"/>
                </a:solidFill>
                <a:latin typeface="+mn-lt"/>
                <a:cs typeface="Times New Roman" pitchFamily="18" charset="0"/>
              </a:rPr>
              <a:t>NCs</a:t>
            </a:r>
            <a:r>
              <a:rPr lang="en-US" sz="2400" dirty="0">
                <a:solidFill>
                  <a:schemeClr val="tx1"/>
                </a:solidFill>
                <a:latin typeface="+mn-lt"/>
                <a:cs typeface="Times New Roman" pitchFamily="18" charset="0"/>
              </a:rPr>
              <a:t> </a:t>
            </a:r>
            <a:r>
              <a:rPr lang="it-IT" sz="2400" dirty="0">
                <a:solidFill>
                  <a:schemeClr val="tx1"/>
                </a:solidFill>
                <a:latin typeface="+mn-lt"/>
                <a:cs typeface="Times New Roman" pitchFamily="18" charset="0"/>
              </a:rPr>
              <a:t>Synthesis </a:t>
            </a:r>
            <a:r>
              <a:rPr lang="en-US" sz="2400" dirty="0" smtClean="0">
                <a:solidFill>
                  <a:schemeClr val="tx1"/>
                </a:solidFill>
                <a:latin typeface="+mn-lt"/>
                <a:cs typeface="Times New Roman" pitchFamily="18" charset="0"/>
              </a:rPr>
              <a:t>- Decomposition </a:t>
            </a:r>
            <a:r>
              <a:rPr lang="en-US" sz="2400" dirty="0">
                <a:solidFill>
                  <a:schemeClr val="tx1"/>
                </a:solidFill>
                <a:latin typeface="+mn-lt"/>
                <a:cs typeface="Times New Roman" pitchFamily="18" charset="0"/>
              </a:rPr>
              <a:t>of Organometallic Precursor in Hot Coordinating Solvents</a:t>
            </a:r>
            <a:endParaRPr lang="it-IT" sz="2400" dirty="0">
              <a:solidFill>
                <a:schemeClr val="tx1"/>
              </a:solidFill>
              <a:latin typeface="+mn-lt"/>
              <a:cs typeface="Times New Roman" pitchFamily="18" charset="0"/>
            </a:endParaRPr>
          </a:p>
        </p:txBody>
      </p:sp>
      <p:sp>
        <p:nvSpPr>
          <p:cNvPr id="5" name="Rectangle 241"/>
          <p:cNvSpPr>
            <a:spLocks noChangeArrowheads="1"/>
          </p:cNvSpPr>
          <p:nvPr/>
        </p:nvSpPr>
        <p:spPr bwMode="auto">
          <a:xfrm>
            <a:off x="3498531" y="6367710"/>
            <a:ext cx="7176119" cy="4001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cs typeface="Times New Roman" panose="02020603050405020304" pitchFamily="18" charset="0"/>
              </a:rPr>
              <a:t>The ‘as </a:t>
            </a:r>
            <a:r>
              <a:rPr lang="it-IT" sz="2000" dirty="0" err="1">
                <a:cs typeface="Times New Roman" panose="02020603050405020304" pitchFamily="18" charset="0"/>
              </a:rPr>
              <a:t>synthesized</a:t>
            </a:r>
            <a:r>
              <a:rPr lang="it-IT" sz="2000" dirty="0">
                <a:cs typeface="Times New Roman" panose="02020603050405020304" pitchFamily="18" charset="0"/>
              </a:rPr>
              <a:t>’ Cu</a:t>
            </a:r>
            <a:r>
              <a:rPr lang="it-IT" sz="2000" baseline="-25000" dirty="0">
                <a:cs typeface="Times New Roman" panose="02020603050405020304" pitchFamily="18" charset="0"/>
              </a:rPr>
              <a:t>2-x</a:t>
            </a:r>
            <a:r>
              <a:rPr lang="it-IT" sz="2000" dirty="0">
                <a:cs typeface="Times New Roman" panose="02020603050405020304" pitchFamily="18" charset="0"/>
              </a:rPr>
              <a:t>S </a:t>
            </a:r>
            <a:r>
              <a:rPr lang="it-IT" sz="2000" dirty="0" err="1">
                <a:cs typeface="Times New Roman" panose="02020603050405020304" pitchFamily="18" charset="0"/>
              </a:rPr>
              <a:t>NCs</a:t>
            </a:r>
            <a:r>
              <a:rPr lang="it-IT" sz="2000" dirty="0">
                <a:cs typeface="Times New Roman" panose="02020603050405020304" pitchFamily="18" charset="0"/>
              </a:rPr>
              <a:t> are </a:t>
            </a:r>
            <a:r>
              <a:rPr lang="it-IT" sz="2000" dirty="0" err="1">
                <a:cs typeface="Times New Roman" panose="02020603050405020304" pitchFamily="18" charset="0"/>
              </a:rPr>
              <a:t>hydrophobic</a:t>
            </a:r>
            <a:endParaRPr lang="it-IT" sz="2000" dirty="0">
              <a:cs typeface="Times New Roman" panose="02020603050405020304" pitchFamily="18" charset="0"/>
            </a:endParaRPr>
          </a:p>
        </p:txBody>
      </p:sp>
      <p:grpSp>
        <p:nvGrpSpPr>
          <p:cNvPr id="6" name="Gruppo 5"/>
          <p:cNvGrpSpPr/>
          <p:nvPr/>
        </p:nvGrpSpPr>
        <p:grpSpPr>
          <a:xfrm>
            <a:off x="666292" y="1510246"/>
            <a:ext cx="5999522" cy="4780900"/>
            <a:chOff x="5569086" y="1450927"/>
            <a:chExt cx="6878637" cy="54814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086" y="1595388"/>
              <a:ext cx="686593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786" y="4235401"/>
              <a:ext cx="686593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3"/>
            <p:cNvSpPr txBox="1">
              <a:spLocks noChangeArrowheads="1"/>
            </p:cNvSpPr>
            <p:nvPr/>
          </p:nvSpPr>
          <p:spPr bwMode="auto">
            <a:xfrm>
              <a:off x="5654811" y="3006677"/>
              <a:ext cx="4397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p:txBody>
        </p:sp>
        <p:sp>
          <p:nvSpPr>
            <p:cNvPr id="10" name="CasellaDiTesto 22"/>
            <p:cNvSpPr txBox="1">
              <a:spLocks noChangeArrowheads="1"/>
            </p:cNvSpPr>
            <p:nvPr/>
          </p:nvSpPr>
          <p:spPr bwMode="auto">
            <a:xfrm>
              <a:off x="5654811" y="5657802"/>
              <a:ext cx="4397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p:txBody>
        </p:sp>
        <p:sp>
          <p:nvSpPr>
            <p:cNvPr id="11" name="CasellaDiTesto 23"/>
            <p:cNvSpPr txBox="1">
              <a:spLocks noChangeArrowheads="1"/>
            </p:cNvSpPr>
            <p:nvPr/>
          </p:nvSpPr>
          <p:spPr bwMode="auto">
            <a:xfrm>
              <a:off x="6580322" y="3667077"/>
              <a:ext cx="1150938"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ODE, OA, S</a:t>
              </a:r>
            </a:p>
            <a:p>
              <a:pPr marL="0" marR="0" lvl="0" indent="0" algn="l" defTabSz="1224656" rtl="0" eaLnBrk="1" fontAlgn="auto" latinLnBrk="0" hangingPunct="1">
                <a:lnSpc>
                  <a:spcPct val="100000"/>
                </a:lnSpc>
                <a:spcBef>
                  <a:spcPct val="0"/>
                </a:spcBef>
                <a:spcAft>
                  <a:spcPts val="0"/>
                </a:spcAft>
                <a:buClrTx/>
                <a:buSzTx/>
                <a:buFontTx/>
                <a:buNone/>
                <a:tabLst/>
                <a:defRPr/>
              </a:pPr>
              <a:endParaRPr kumimoji="0" lang="it-IT" alt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asellaDiTesto 24"/>
            <p:cNvSpPr txBox="1">
              <a:spLocks noChangeArrowheads="1"/>
            </p:cNvSpPr>
            <p:nvPr/>
          </p:nvSpPr>
          <p:spPr bwMode="auto">
            <a:xfrm>
              <a:off x="6442347" y="6332489"/>
              <a:ext cx="1433376" cy="59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ODE, OA,</a:t>
              </a:r>
            </a:p>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OLAM, </a:t>
              </a:r>
              <a:r>
                <a:rPr kumimoji="0" lang="it-IT" alt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CuCl</a:t>
              </a: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CasellaDiTesto 25"/>
            <p:cNvSpPr txBox="1">
              <a:spLocks noChangeArrowheads="1"/>
            </p:cNvSpPr>
            <p:nvPr/>
          </p:nvSpPr>
          <p:spPr bwMode="auto">
            <a:xfrm>
              <a:off x="7913822" y="3013026"/>
              <a:ext cx="43815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180</a:t>
              </a:r>
            </a:p>
          </p:txBody>
        </p:sp>
        <p:sp>
          <p:nvSpPr>
            <p:cNvPr id="14" name="CasellaDiTesto 26"/>
            <p:cNvSpPr txBox="1">
              <a:spLocks noChangeArrowheads="1"/>
            </p:cNvSpPr>
            <p:nvPr/>
          </p:nvSpPr>
          <p:spPr bwMode="auto">
            <a:xfrm>
              <a:off x="7932872" y="5684789"/>
              <a:ext cx="43973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180</a:t>
              </a:r>
            </a:p>
          </p:txBody>
        </p:sp>
        <p:sp>
          <p:nvSpPr>
            <p:cNvPr id="15" name="Corda 14"/>
            <p:cNvSpPr/>
            <p:nvPr/>
          </p:nvSpPr>
          <p:spPr>
            <a:xfrm rot="17533808">
              <a:off x="6346167" y="5317283"/>
              <a:ext cx="822325" cy="900113"/>
            </a:xfrm>
            <a:prstGeom prst="chord">
              <a:avLst>
                <a:gd name="adj1" fmla="val 3072993"/>
                <a:gd name="adj2" fmla="val 15923316"/>
              </a:avLst>
            </a:prstGeom>
            <a:solidFill>
              <a:srgbClr val="13531B">
                <a:alpha val="77647"/>
              </a:srgbClr>
            </a:solidFill>
            <a:ln>
              <a:solidFill>
                <a:srgbClr val="4879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16" name="Corda 15"/>
            <p:cNvSpPr/>
            <p:nvPr/>
          </p:nvSpPr>
          <p:spPr>
            <a:xfrm rot="17533808">
              <a:off x="8603592" y="2666158"/>
              <a:ext cx="822325" cy="900113"/>
            </a:xfrm>
            <a:prstGeom prst="chord">
              <a:avLst>
                <a:gd name="adj1" fmla="val 3072993"/>
                <a:gd name="adj2" fmla="val 15923316"/>
              </a:avLst>
            </a:prstGeom>
            <a:solidFill>
              <a:srgbClr val="FFC000">
                <a:alpha val="89000"/>
              </a:srgbClr>
            </a:solidFill>
            <a:ln>
              <a:solidFill>
                <a:srgbClr val="E3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17" name="Rettangolo 16"/>
            <p:cNvSpPr/>
            <p:nvPr/>
          </p:nvSpPr>
          <p:spPr>
            <a:xfrm>
              <a:off x="9891848" y="2098626"/>
              <a:ext cx="2555875" cy="18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18" name="Rettangolo 17"/>
            <p:cNvSpPr/>
            <p:nvPr/>
          </p:nvSpPr>
          <p:spPr>
            <a:xfrm>
              <a:off x="10828472" y="1450927"/>
              <a:ext cx="719138"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e 18"/>
            <p:cNvSpPr/>
            <p:nvPr/>
          </p:nvSpPr>
          <p:spPr>
            <a:xfrm>
              <a:off x="9460048" y="2746326"/>
              <a:ext cx="593725" cy="360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0" name="CasellaDiTesto 33"/>
            <p:cNvSpPr txBox="1">
              <a:spLocks noChangeArrowheads="1"/>
            </p:cNvSpPr>
            <p:nvPr/>
          </p:nvSpPr>
          <p:spPr bwMode="auto">
            <a:xfrm>
              <a:off x="8317048" y="6327727"/>
              <a:ext cx="1665288" cy="352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Cu:S</a:t>
              </a: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molar</a:t>
              </a:r>
            </a:p>
          </p:txBody>
        </p:sp>
        <p:sp>
          <p:nvSpPr>
            <p:cNvPr id="21" name="CasellaDiTesto 19"/>
            <p:cNvSpPr txBox="1">
              <a:spLocks noChangeArrowheads="1"/>
            </p:cNvSpPr>
            <p:nvPr/>
          </p:nvSpPr>
          <p:spPr bwMode="auto">
            <a:xfrm>
              <a:off x="7364547" y="2468513"/>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30 min</a:t>
              </a:r>
            </a:p>
          </p:txBody>
        </p:sp>
        <p:sp>
          <p:nvSpPr>
            <p:cNvPr id="22" name="CasellaDiTesto 20"/>
            <p:cNvSpPr txBox="1">
              <a:spLocks noChangeArrowheads="1"/>
            </p:cNvSpPr>
            <p:nvPr/>
          </p:nvSpPr>
          <p:spPr bwMode="auto">
            <a:xfrm>
              <a:off x="9528295" y="5129377"/>
              <a:ext cx="873366" cy="3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a:t>
              </a:r>
              <a:r>
                <a:rPr kumimoji="0" lang="it-IT" altLang="it-IT"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a:t>
              </a:r>
              <a:endParaRPr kumimoji="0" lang="it-IT" alt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Ovale 22"/>
            <p:cNvSpPr/>
            <p:nvPr/>
          </p:nvSpPr>
          <p:spPr>
            <a:xfrm>
              <a:off x="9607686" y="1577926"/>
              <a:ext cx="892175" cy="2651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4" name="Rettangolo 23"/>
            <p:cNvSpPr/>
            <p:nvPr/>
          </p:nvSpPr>
          <p:spPr>
            <a:xfrm rot="18120000">
              <a:off x="9560060" y="2031951"/>
              <a:ext cx="261938" cy="131763"/>
            </a:xfrm>
            <a:prstGeom prst="rect">
              <a:avLst/>
            </a:prstGeom>
            <a:solidFill>
              <a:srgbClr val="EEA94C"/>
            </a:solidFill>
            <a:ln>
              <a:solidFill>
                <a:srgbClr val="F5A2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5" name="Rettangolo 24"/>
            <p:cNvSpPr/>
            <p:nvPr/>
          </p:nvSpPr>
          <p:spPr>
            <a:xfrm rot="18120000">
              <a:off x="9574348" y="4675139"/>
              <a:ext cx="261937" cy="131762"/>
            </a:xfrm>
            <a:prstGeom prst="rect">
              <a:avLst/>
            </a:prstGeom>
            <a:solidFill>
              <a:srgbClr val="EEA94C"/>
            </a:solidFill>
            <a:ln>
              <a:solidFill>
                <a:srgbClr val="F5A2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e 25"/>
            <p:cNvSpPr/>
            <p:nvPr/>
          </p:nvSpPr>
          <p:spPr>
            <a:xfrm>
              <a:off x="9650548" y="4238576"/>
              <a:ext cx="893763" cy="2651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7" name="Parentesi quadra chiusa 26"/>
            <p:cNvSpPr/>
            <p:nvPr/>
          </p:nvSpPr>
          <p:spPr>
            <a:xfrm>
              <a:off x="9872797" y="2143077"/>
              <a:ext cx="490538" cy="2687637"/>
            </a:xfrm>
            <a:prstGeom prst="rightBracket">
              <a:avLst>
                <a:gd name="adj" fmla="val 27107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e 27"/>
            <p:cNvSpPr/>
            <p:nvPr/>
          </p:nvSpPr>
          <p:spPr>
            <a:xfrm>
              <a:off x="11547610" y="5411739"/>
              <a:ext cx="900112" cy="12684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9" name="CasellaDiTesto 19"/>
            <p:cNvSpPr txBox="1">
              <a:spLocks noChangeArrowheads="1"/>
            </p:cNvSpPr>
            <p:nvPr/>
          </p:nvSpPr>
          <p:spPr bwMode="auto">
            <a:xfrm>
              <a:off x="7307396" y="5157739"/>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24656" rtl="0" eaLnBrk="1" fontAlgn="auto" latinLnBrk="0" hangingPunct="1">
                <a:lnSpc>
                  <a:spcPct val="100000"/>
                </a:lnSpc>
                <a:spcBef>
                  <a:spcPct val="0"/>
                </a:spcBef>
                <a:spcAft>
                  <a:spcPts val="0"/>
                </a:spcAft>
                <a:buClrTx/>
                <a:buSzTx/>
                <a:buFontTx/>
                <a:buNone/>
                <a:tabLst/>
                <a:defRPr/>
              </a:pPr>
              <a:r>
                <a:rPr kumimoji="0" lang="it-IT" alt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 </a:t>
              </a:r>
              <a:r>
                <a:rPr kumimoji="0" lang="it-IT" altLang="it-IT"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a:t>
              </a:r>
              <a:endParaRPr kumimoji="0" lang="it-IT" alt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Rettangolo 29"/>
            <p:cNvSpPr/>
            <p:nvPr/>
          </p:nvSpPr>
          <p:spPr>
            <a:xfrm>
              <a:off x="10828472" y="4159202"/>
              <a:ext cx="719138" cy="344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31" name="CasellaDiTesto 30"/>
            <p:cNvSpPr txBox="1"/>
            <p:nvPr/>
          </p:nvSpPr>
          <p:spPr>
            <a:xfrm>
              <a:off x="10979285" y="4271913"/>
              <a:ext cx="341760" cy="283154"/>
            </a:xfrm>
            <a:prstGeom prst="rect">
              <a:avLst/>
            </a:prstGeom>
            <a:noFill/>
          </p:spPr>
          <p:txBody>
            <a:bodyPr wrap="none">
              <a:spAutoFit/>
            </a:bodyPr>
            <a:lstStyle/>
            <a:p>
              <a:pPr marL="0" marR="0" lvl="0" indent="0" algn="l" defTabSz="1224656" rtl="0" eaLnBrk="1" fontAlgn="auto" latinLnBrk="0" hangingPunct="1">
                <a:lnSpc>
                  <a:spcPct val="100000"/>
                </a:lnSpc>
                <a:spcBef>
                  <a:spcPts val="0"/>
                </a:spcBef>
                <a:spcAft>
                  <a:spcPts val="0"/>
                </a:spcAft>
                <a:buClrTx/>
                <a:buSzTx/>
                <a:buFontTx/>
                <a:buNone/>
                <a:tabLst/>
                <a:defRPr/>
              </a:pPr>
              <a:r>
                <a:rPr kumimoji="0" lang="it-IT" sz="1240" b="0" i="0" u="none" strike="noStrike" kern="1200" cap="none" spc="0" normalizeH="0" baseline="0" noProof="0" dirty="0">
                  <a:ln>
                    <a:noFill/>
                  </a:ln>
                  <a:solidFill>
                    <a:prstClr val="black"/>
                  </a:solidFill>
                  <a:effectLst/>
                  <a:uLnTx/>
                  <a:uFillTx/>
                  <a:latin typeface="Calibri"/>
                  <a:ea typeface="+mn-ea"/>
                  <a:cs typeface="+mn-cs"/>
                </a:rPr>
                <a:t>N</a:t>
              </a:r>
              <a:r>
                <a:rPr kumimoji="0" lang="it-IT" sz="1240" b="0" i="0" u="none" strike="noStrike" kern="1200" cap="none" spc="0" normalizeH="0" baseline="-25000" noProof="0" dirty="0">
                  <a:ln>
                    <a:noFill/>
                  </a:ln>
                  <a:solidFill>
                    <a:prstClr val="black"/>
                  </a:solidFill>
                  <a:effectLst/>
                  <a:uLnTx/>
                  <a:uFillTx/>
                  <a:latin typeface="Calibri"/>
                  <a:ea typeface="+mn-ea"/>
                  <a:cs typeface="+mn-cs"/>
                </a:rPr>
                <a:t>2</a:t>
              </a:r>
            </a:p>
          </p:txBody>
        </p:sp>
        <p:sp>
          <p:nvSpPr>
            <p:cNvPr id="32" name="CasellaDiTesto 26"/>
            <p:cNvSpPr txBox="1">
              <a:spLocks noChangeArrowheads="1"/>
            </p:cNvSpPr>
            <p:nvPr/>
          </p:nvSpPr>
          <p:spPr bwMode="auto">
            <a:xfrm>
              <a:off x="10080905" y="5684789"/>
              <a:ext cx="418956"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1224656"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p>
          </p:txBody>
        </p:sp>
      </p:grpSp>
      <p:sp>
        <p:nvSpPr>
          <p:cNvPr id="33" name="CasellaDiTesto 136"/>
          <p:cNvSpPr txBox="1">
            <a:spLocks noChangeArrowheads="1"/>
          </p:cNvSpPr>
          <p:nvPr/>
        </p:nvSpPr>
        <p:spPr bwMode="auto">
          <a:xfrm>
            <a:off x="5318134" y="2089930"/>
            <a:ext cx="310655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panose="020B0604020202020204" pitchFamily="34" charset="0"/>
                <a:ea typeface="-ààààùùùArial"/>
                <a:cs typeface="-ààààùùùArial"/>
              </a:defRPr>
            </a:lvl1pPr>
            <a:lvl2pPr marL="742950" indent="-285750" eaLnBrk="0" hangingPunct="0">
              <a:defRPr b="1" u="sng">
                <a:solidFill>
                  <a:schemeClr val="tx1"/>
                </a:solidFill>
                <a:latin typeface="Arial" panose="020B0604020202020204" pitchFamily="34" charset="0"/>
                <a:ea typeface="-ààààùùùArial"/>
                <a:cs typeface="-ààààùùùArial"/>
              </a:defRPr>
            </a:lvl2pPr>
            <a:lvl3pPr marL="1143000" indent="-228600" eaLnBrk="0" hangingPunct="0">
              <a:defRPr b="1" u="sng">
                <a:solidFill>
                  <a:schemeClr val="tx1"/>
                </a:solidFill>
                <a:latin typeface="Arial" panose="020B0604020202020204" pitchFamily="34" charset="0"/>
                <a:ea typeface="-ààààùùùArial"/>
                <a:cs typeface="-ààààùùùArial"/>
              </a:defRPr>
            </a:lvl3pPr>
            <a:lvl4pPr marL="1600200" indent="-228600" eaLnBrk="0" hangingPunct="0">
              <a:defRPr b="1" u="sng">
                <a:solidFill>
                  <a:schemeClr val="tx1"/>
                </a:solidFill>
                <a:latin typeface="Arial" panose="020B0604020202020204" pitchFamily="34" charset="0"/>
                <a:ea typeface="-ààààùùùArial"/>
                <a:cs typeface="-ààààùùùArial"/>
              </a:defRPr>
            </a:lvl4pPr>
            <a:lvl5pPr marL="2057400" indent="-228600" eaLnBrk="0" hangingPunct="0">
              <a:defRPr b="1" u="sng">
                <a:solidFill>
                  <a:schemeClr val="tx1"/>
                </a:solidFill>
                <a:latin typeface="Arial" panose="020B0604020202020204" pitchFamily="34" charset="0"/>
                <a:ea typeface="-ààààùùùArial"/>
                <a:cs typeface="-ààààùùùArial"/>
              </a:defRPr>
            </a:lvl5pPr>
            <a:lvl6pPr marL="25146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6pPr>
            <a:lvl7pPr marL="29718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7pPr>
            <a:lvl8pPr marL="34290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8pPr>
            <a:lvl9pPr marL="38862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9pPr>
          </a:lstStyle>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it-IT" altLang="it-IT" sz="1800" b="0" u="none" dirty="0" err="1">
                <a:latin typeface="+mn-lt"/>
                <a:ea typeface="+mn-ea"/>
                <a:cs typeface="Times New Roman" panose="02020603050405020304" pitchFamily="18" charset="0"/>
              </a:rPr>
              <a:t>CuCl</a:t>
            </a:r>
            <a:r>
              <a:rPr lang="it-IT" altLang="it-IT" sz="1800" b="0" u="none" dirty="0">
                <a:latin typeface="+mn-lt"/>
                <a:ea typeface="+mn-ea"/>
                <a:cs typeface="Times New Roman" panose="02020603050405020304" pitchFamily="18" charset="0"/>
              </a:rPr>
              <a:t> </a:t>
            </a:r>
            <a:r>
              <a:rPr lang="it-IT" altLang="it-IT" sz="1800" b="0" u="none" dirty="0" err="1">
                <a:latin typeface="+mn-lt"/>
                <a:ea typeface="+mn-ea"/>
                <a:cs typeface="Times New Roman" panose="02020603050405020304" pitchFamily="18" charset="0"/>
              </a:rPr>
              <a:t>Copper</a:t>
            </a:r>
            <a:r>
              <a:rPr lang="it-IT" altLang="it-IT" sz="1800" b="0" u="none" dirty="0">
                <a:latin typeface="+mn-lt"/>
                <a:ea typeface="+mn-ea"/>
                <a:cs typeface="Times New Roman" panose="02020603050405020304" pitchFamily="18" charset="0"/>
              </a:rPr>
              <a:t>(I) </a:t>
            </a:r>
            <a:r>
              <a:rPr lang="it-IT" altLang="it-IT" sz="1800" b="0" u="none" dirty="0" err="1">
                <a:latin typeface="+mn-lt"/>
                <a:ea typeface="+mn-ea"/>
                <a:cs typeface="Times New Roman" panose="02020603050405020304" pitchFamily="18" charset="0"/>
              </a:rPr>
              <a:t>Chloride</a:t>
            </a:r>
            <a:endParaRPr lang="it-IT" altLang="it-IT" sz="1800" b="0" u="none" dirty="0">
              <a:latin typeface="+mn-lt"/>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it-IT" altLang="it-IT" sz="1800" b="0" u="none" dirty="0">
                <a:latin typeface="+mn-lt"/>
                <a:ea typeface="+mn-ea"/>
                <a:cs typeface="Times New Roman" panose="02020603050405020304" pitchFamily="18" charset="0"/>
              </a:rPr>
              <a:t>S Sulphur</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it-IT" altLang="it-IT" sz="1800" b="0" u="none" dirty="0">
                <a:latin typeface="+mn-lt"/>
                <a:ea typeface="+mn-ea"/>
                <a:cs typeface="Times New Roman" panose="02020603050405020304" pitchFamily="18" charset="0"/>
              </a:rPr>
              <a:t>ODE  1-Octadecene </a:t>
            </a: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it-IT" altLang="it-IT" sz="1800" b="0" u="none" dirty="0">
                <a:latin typeface="+mn-lt"/>
                <a:ea typeface="+mn-ea"/>
                <a:cs typeface="Times New Roman" panose="02020603050405020304" pitchFamily="18" charset="0"/>
              </a:rPr>
              <a:t>OLAM  </a:t>
            </a:r>
            <a:r>
              <a:rPr lang="it-IT" altLang="it-IT" sz="1800" b="0" u="none" dirty="0" err="1">
                <a:latin typeface="+mn-lt"/>
                <a:ea typeface="+mn-ea"/>
                <a:cs typeface="Times New Roman" panose="02020603050405020304" pitchFamily="18" charset="0"/>
              </a:rPr>
              <a:t>Oleylamine</a:t>
            </a:r>
            <a:endParaRPr lang="it-IT" altLang="it-IT" sz="1800" b="0" u="none" dirty="0">
              <a:latin typeface="+mn-lt"/>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it-IT" altLang="it-IT" sz="1800" b="0" u="none" dirty="0">
                <a:latin typeface="+mn-lt"/>
                <a:ea typeface="+mn-ea"/>
                <a:cs typeface="Times New Roman" panose="02020603050405020304" pitchFamily="18" charset="0"/>
              </a:rPr>
              <a:t>OLEA  </a:t>
            </a:r>
            <a:r>
              <a:rPr lang="it-IT" altLang="it-IT" sz="1800" b="0" u="none" dirty="0" err="1">
                <a:latin typeface="+mn-lt"/>
                <a:ea typeface="+mn-ea"/>
                <a:cs typeface="Times New Roman" panose="02020603050405020304" pitchFamily="18" charset="0"/>
              </a:rPr>
              <a:t>Oleic</a:t>
            </a:r>
            <a:r>
              <a:rPr lang="it-IT" altLang="it-IT" sz="1800" b="0" u="none" dirty="0">
                <a:latin typeface="+mn-lt"/>
                <a:ea typeface="+mn-ea"/>
                <a:cs typeface="Times New Roman" panose="02020603050405020304" pitchFamily="18" charset="0"/>
              </a:rPr>
              <a:t> Acid  </a:t>
            </a:r>
          </a:p>
        </p:txBody>
      </p:sp>
      <p:grpSp>
        <p:nvGrpSpPr>
          <p:cNvPr id="34" name="Gruppo 33"/>
          <p:cNvGrpSpPr/>
          <p:nvPr/>
        </p:nvGrpSpPr>
        <p:grpSpPr>
          <a:xfrm>
            <a:off x="5818782" y="4758087"/>
            <a:ext cx="1260864" cy="842758"/>
            <a:chOff x="10192370" y="5322910"/>
            <a:chExt cx="1260864" cy="842758"/>
          </a:xfrm>
        </p:grpSpPr>
        <p:pic>
          <p:nvPicPr>
            <p:cNvPr id="35" name="Immagine 34"/>
            <p:cNvPicPr>
              <a:picLocks noChangeAspect="1"/>
            </p:cNvPicPr>
            <p:nvPr/>
          </p:nvPicPr>
          <p:blipFill>
            <a:blip r:embed="rId3"/>
            <a:stretch>
              <a:fillRect/>
            </a:stretch>
          </p:blipFill>
          <p:spPr>
            <a:xfrm>
              <a:off x="10775868" y="5473600"/>
              <a:ext cx="464231" cy="529880"/>
            </a:xfrm>
            <a:prstGeom prst="rect">
              <a:avLst/>
            </a:prstGeom>
          </p:spPr>
        </p:pic>
        <p:sp>
          <p:nvSpPr>
            <p:cNvPr id="36" name="Ovale 35"/>
            <p:cNvSpPr/>
            <p:nvPr/>
          </p:nvSpPr>
          <p:spPr>
            <a:xfrm>
              <a:off x="10579667" y="5322910"/>
              <a:ext cx="873567" cy="842758"/>
            </a:xfrm>
            <a:prstGeom prst="ellipse">
              <a:avLst/>
            </a:prstGeom>
            <a:noFill/>
            <a:ln>
              <a:solidFill>
                <a:sysClr val="windowText" lastClr="000000">
                  <a:lumMod val="85000"/>
                  <a:lumOff val="15000"/>
                </a:sysClr>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cxnSp>
          <p:nvCxnSpPr>
            <p:cNvPr id="37" name="Connettore diritto 65"/>
            <p:cNvCxnSpPr>
              <a:endCxn id="36" idx="1"/>
            </p:cNvCxnSpPr>
            <p:nvPr/>
          </p:nvCxnSpPr>
          <p:spPr>
            <a:xfrm flipV="1">
              <a:off x="10192370" y="5446329"/>
              <a:ext cx="515228" cy="431957"/>
            </a:xfrm>
            <a:prstGeom prst="line">
              <a:avLst/>
            </a:prstGeom>
            <a:noFill/>
            <a:ln w="6350" cap="flat" cmpd="sng" algn="ctr">
              <a:solidFill>
                <a:sysClr val="windowText" lastClr="000000">
                  <a:lumMod val="85000"/>
                  <a:lumOff val="15000"/>
                </a:sysClr>
              </a:solidFill>
              <a:prstDash val="solid"/>
              <a:miter lim="800000"/>
            </a:ln>
            <a:effectLst/>
          </p:spPr>
        </p:cxnSp>
        <p:cxnSp>
          <p:nvCxnSpPr>
            <p:cNvPr id="38" name="Connettore diritto 66"/>
            <p:cNvCxnSpPr/>
            <p:nvPr/>
          </p:nvCxnSpPr>
          <p:spPr>
            <a:xfrm>
              <a:off x="10192370" y="5908352"/>
              <a:ext cx="741772" cy="245818"/>
            </a:xfrm>
            <a:prstGeom prst="line">
              <a:avLst/>
            </a:prstGeom>
            <a:noFill/>
            <a:ln w="6350" cap="flat" cmpd="sng" algn="ctr">
              <a:solidFill>
                <a:sysClr val="windowText" lastClr="000000">
                  <a:lumMod val="85000"/>
                  <a:lumOff val="15000"/>
                </a:sysClr>
              </a:solidFill>
              <a:prstDash val="solid"/>
              <a:miter lim="800000"/>
            </a:ln>
            <a:effectLst/>
          </p:spPr>
        </p:cxnSp>
        <p:pic>
          <p:nvPicPr>
            <p:cNvPr id="39" name="Immagine 21"/>
            <p:cNvPicPr>
              <a:picLocks noChangeAspect="1"/>
            </p:cNvPicPr>
            <p:nvPr/>
          </p:nvPicPr>
          <p:blipFill>
            <a:blip r:embed="rId4"/>
            <a:srcRect/>
            <a:stretch>
              <a:fillRect/>
            </a:stretch>
          </p:blipFill>
          <p:spPr bwMode="auto">
            <a:xfrm>
              <a:off x="10938890" y="5660980"/>
              <a:ext cx="165987" cy="165987"/>
            </a:xfrm>
            <a:prstGeom prst="rect">
              <a:avLst/>
            </a:prstGeom>
            <a:noFill/>
            <a:ln w="9525">
              <a:noFill/>
              <a:miter lim="800000"/>
              <a:headEnd/>
              <a:tailEnd/>
            </a:ln>
          </p:spPr>
        </p:pic>
      </p:grpSp>
      <p:sp>
        <p:nvSpPr>
          <p:cNvPr id="40" name="CasellaDiTesto 136"/>
          <p:cNvSpPr txBox="1">
            <a:spLocks noChangeArrowheads="1"/>
          </p:cNvSpPr>
          <p:nvPr/>
        </p:nvSpPr>
        <p:spPr bwMode="auto">
          <a:xfrm>
            <a:off x="8682954" y="2099452"/>
            <a:ext cx="310655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panose="020B0604020202020204" pitchFamily="34" charset="0"/>
                <a:ea typeface="-ààààùùùArial"/>
                <a:cs typeface="-ààààùùùArial"/>
              </a:defRPr>
            </a:lvl1pPr>
            <a:lvl2pPr marL="742950" indent="-285750" eaLnBrk="0" hangingPunct="0">
              <a:defRPr b="1" u="sng">
                <a:solidFill>
                  <a:schemeClr val="tx1"/>
                </a:solidFill>
                <a:latin typeface="Arial" panose="020B0604020202020204" pitchFamily="34" charset="0"/>
                <a:ea typeface="-ààààùùùArial"/>
                <a:cs typeface="-ààààùùùArial"/>
              </a:defRPr>
            </a:lvl2pPr>
            <a:lvl3pPr marL="1143000" indent="-228600" eaLnBrk="0" hangingPunct="0">
              <a:defRPr b="1" u="sng">
                <a:solidFill>
                  <a:schemeClr val="tx1"/>
                </a:solidFill>
                <a:latin typeface="Arial" panose="020B0604020202020204" pitchFamily="34" charset="0"/>
                <a:ea typeface="-ààààùùùArial"/>
                <a:cs typeface="-ààààùùùArial"/>
              </a:defRPr>
            </a:lvl3pPr>
            <a:lvl4pPr marL="1600200" indent="-228600" eaLnBrk="0" hangingPunct="0">
              <a:defRPr b="1" u="sng">
                <a:solidFill>
                  <a:schemeClr val="tx1"/>
                </a:solidFill>
                <a:latin typeface="Arial" panose="020B0604020202020204" pitchFamily="34" charset="0"/>
                <a:ea typeface="-ààààùùùArial"/>
                <a:cs typeface="-ààààùùùArial"/>
              </a:defRPr>
            </a:lvl4pPr>
            <a:lvl5pPr marL="2057400" indent="-228600" eaLnBrk="0" hangingPunct="0">
              <a:defRPr b="1" u="sng">
                <a:solidFill>
                  <a:schemeClr val="tx1"/>
                </a:solidFill>
                <a:latin typeface="Arial" panose="020B0604020202020204" pitchFamily="34" charset="0"/>
                <a:ea typeface="-ààààùùùArial"/>
                <a:cs typeface="-ààààùùùArial"/>
              </a:defRPr>
            </a:lvl5pPr>
            <a:lvl6pPr marL="25146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6pPr>
            <a:lvl7pPr marL="29718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7pPr>
            <a:lvl8pPr marL="34290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8pPr>
            <a:lvl9pPr marL="3886200" indent="-228600" algn="ctr" eaLnBrk="0" fontAlgn="base" hangingPunct="0">
              <a:spcBef>
                <a:spcPct val="0"/>
              </a:spcBef>
              <a:spcAft>
                <a:spcPct val="0"/>
              </a:spcAft>
              <a:defRPr b="1" u="sng">
                <a:solidFill>
                  <a:schemeClr val="tx1"/>
                </a:solidFill>
                <a:latin typeface="Arial" panose="020B0604020202020204" pitchFamily="34" charset="0"/>
                <a:ea typeface="-ààààùùùArial"/>
                <a:cs typeface="-ààààùùùArial"/>
              </a:defRPr>
            </a:lvl9pPr>
          </a:lstStyle>
          <a:p>
            <a:pPr marL="0" marR="0" lvl="0" indent="0" algn="just" defTabSz="914400" rtl="0" eaLnBrk="1" fontAlgn="auto" latinLnBrk="0" hangingPunct="1">
              <a:lnSpc>
                <a:spcPct val="100000"/>
              </a:lnSpc>
              <a:spcBef>
                <a:spcPts val="0"/>
              </a:spcBef>
              <a:spcAft>
                <a:spcPts val="0"/>
              </a:spcAft>
              <a:buClr>
                <a:srgbClr val="C00000"/>
              </a:buClr>
              <a:buSzTx/>
              <a:buFontTx/>
              <a:buNone/>
              <a:tabLst/>
              <a:defRPr/>
            </a:pPr>
            <a:r>
              <a:rPr lang="it-IT" altLang="it-IT" sz="1800" b="0" u="none" dirty="0" err="1">
                <a:latin typeface="+mn-lt"/>
                <a:ea typeface="+mn-ea"/>
                <a:cs typeface="Times New Roman" panose="02020603050405020304" pitchFamily="18" charset="0"/>
              </a:rPr>
              <a:t>Injection</a:t>
            </a:r>
            <a:r>
              <a:rPr lang="it-IT" altLang="it-IT" sz="1800" b="0" u="none" dirty="0">
                <a:latin typeface="+mn-lt"/>
                <a:ea typeface="+mn-ea"/>
                <a:cs typeface="Times New Roman" panose="02020603050405020304" pitchFamily="18" charset="0"/>
              </a:rPr>
              <a:t> temperature (T)</a:t>
            </a:r>
          </a:p>
          <a:p>
            <a:pPr marL="0" marR="0" lvl="0" indent="0" algn="just" defTabSz="914400" rtl="0" eaLnBrk="1" fontAlgn="auto" latinLnBrk="0" hangingPunct="1">
              <a:lnSpc>
                <a:spcPct val="100000"/>
              </a:lnSpc>
              <a:spcBef>
                <a:spcPts val="0"/>
              </a:spcBef>
              <a:spcAft>
                <a:spcPts val="0"/>
              </a:spcAft>
              <a:buClr>
                <a:srgbClr val="C00000"/>
              </a:buClr>
              <a:buSzTx/>
              <a:buFontTx/>
              <a:buNone/>
              <a:tabLst/>
              <a:defRPr/>
            </a:pPr>
            <a:endParaRPr kumimoji="0" lang="it-IT" altLang="it-IT" sz="1800" b="0" i="0" u="none" strike="noStrike" kern="1200" cap="none" spc="0" normalizeH="0" baseline="0" noProof="0" dirty="0">
              <a:ln>
                <a:noFill/>
              </a:ln>
              <a:solidFill>
                <a:srgbClr val="002060"/>
              </a:solidFill>
              <a:effectLst/>
              <a:uLnTx/>
              <a:uFillTx/>
              <a:latin typeface="Bell MT" panose="02020503060305020303" pitchFamily="18" charset="0"/>
              <a:cs typeface="Arial" panose="020B0604020202020204" pitchFamily="34" charset="0"/>
            </a:endParaRPr>
          </a:p>
          <a:p>
            <a:pPr marL="285750" indent="-285750" algn="just" defTabSz="914400" eaLnBrk="1" hangingPunct="1">
              <a:buClr>
                <a:srgbClr val="C00000"/>
              </a:buClr>
              <a:buFont typeface="Wingdings" panose="05000000000000000000" pitchFamily="2" charset="2"/>
              <a:buChar char="Ø"/>
              <a:defRPr/>
            </a:pPr>
            <a:r>
              <a:rPr lang="it-IT" altLang="it-IT" sz="1800" b="0" u="none" dirty="0">
                <a:latin typeface="+mn-lt"/>
                <a:ea typeface="+mn-ea"/>
                <a:cs typeface="Times New Roman" panose="02020603050405020304" pitchFamily="18" charset="0"/>
              </a:rPr>
              <a:t>120°C</a:t>
            </a:r>
          </a:p>
          <a:p>
            <a:pPr marL="285750" indent="-285750" algn="just" defTabSz="914400" eaLnBrk="1" hangingPunct="1">
              <a:buClr>
                <a:srgbClr val="C00000"/>
              </a:buClr>
              <a:buFont typeface="Wingdings" panose="05000000000000000000" pitchFamily="2" charset="2"/>
              <a:buChar char="Ø"/>
              <a:defRPr/>
            </a:pPr>
            <a:r>
              <a:rPr lang="it-IT" altLang="it-IT" sz="1800" b="0" u="none" dirty="0">
                <a:latin typeface="+mn-lt"/>
                <a:ea typeface="+mn-ea"/>
                <a:cs typeface="Times New Roman" panose="02020603050405020304" pitchFamily="18" charset="0"/>
              </a:rPr>
              <a:t>150°C</a:t>
            </a:r>
          </a:p>
          <a:p>
            <a:pPr marL="285750" indent="-285750" algn="just" defTabSz="914400" eaLnBrk="1" hangingPunct="1">
              <a:buClr>
                <a:srgbClr val="C00000"/>
              </a:buClr>
              <a:buFont typeface="Wingdings" panose="05000000000000000000" pitchFamily="2" charset="2"/>
              <a:buChar char="Ø"/>
              <a:defRPr/>
            </a:pPr>
            <a:r>
              <a:rPr lang="it-IT" altLang="it-IT" sz="1800" b="0" u="none" dirty="0">
                <a:latin typeface="+mn-lt"/>
                <a:ea typeface="+mn-ea"/>
                <a:cs typeface="Times New Roman" panose="02020603050405020304" pitchFamily="18" charset="0"/>
              </a:rPr>
              <a:t>180°C</a:t>
            </a:r>
          </a:p>
        </p:txBody>
      </p:sp>
      <p:sp>
        <p:nvSpPr>
          <p:cNvPr id="41" name="Rettangolo 40"/>
          <p:cNvSpPr/>
          <p:nvPr/>
        </p:nvSpPr>
        <p:spPr>
          <a:xfrm>
            <a:off x="4753147" y="5987884"/>
            <a:ext cx="276200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Liu</a:t>
            </a:r>
            <a:r>
              <a:rPr kumimoji="0" lang="it-IT" sz="1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L., et al. </a:t>
            </a:r>
            <a:r>
              <a:rPr kumimoji="0" lang="it-IT" sz="1000" b="0" i="1"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Chem</a:t>
            </a:r>
            <a:r>
              <a:rPr kumimoji="0" lang="it-IT" sz="10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Mater. 25</a:t>
            </a:r>
            <a:r>
              <a:rPr kumimoji="0" lang="it-IT" sz="1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2013</a:t>
            </a:r>
          </a:p>
        </p:txBody>
      </p:sp>
      <p:sp>
        <p:nvSpPr>
          <p:cNvPr id="42" name="CasellaDiTesto 41"/>
          <p:cNvSpPr txBox="1"/>
          <p:nvPr/>
        </p:nvSpPr>
        <p:spPr>
          <a:xfrm>
            <a:off x="7177687" y="4476184"/>
            <a:ext cx="4857610" cy="1200329"/>
          </a:xfrm>
          <a:prstGeom prst="rect">
            <a:avLst/>
          </a:prstGeom>
          <a:noFill/>
        </p:spPr>
        <p:txBody>
          <a:bodyPr wrap="square" rtlCol="0">
            <a:spAutoFit/>
          </a:body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a:cs typeface="Times New Roman" panose="02020603050405020304" pitchFamily="18" charset="0"/>
              </a:rPr>
              <a:t>Precursor </a:t>
            </a:r>
            <a:r>
              <a:rPr lang="it-IT" sz="1800" dirty="0" err="1">
                <a:cs typeface="Times New Roman" panose="02020603050405020304" pitchFamily="18" charset="0"/>
              </a:rPr>
              <a:t>concentration</a:t>
            </a:r>
            <a:r>
              <a:rPr lang="it-IT" sz="1800" dirty="0">
                <a:cs typeface="Times New Roman" panose="02020603050405020304" pitchFamily="18" charset="0"/>
              </a:rPr>
              <a:t>, </a:t>
            </a:r>
            <a:r>
              <a:rPr lang="it-IT" sz="1800" dirty="0" err="1">
                <a:cs typeface="Times New Roman" panose="02020603050405020304" pitchFamily="18" charset="0"/>
              </a:rPr>
              <a:t>ligand</a:t>
            </a:r>
            <a:r>
              <a:rPr lang="it-IT" sz="1800" dirty="0">
                <a:cs typeface="Times New Roman" panose="02020603050405020304" pitchFamily="18" charset="0"/>
              </a:rPr>
              <a:t> OLAM/OLEA </a:t>
            </a:r>
            <a:r>
              <a:rPr lang="it-IT" sz="1800" dirty="0" err="1">
                <a:cs typeface="Times New Roman" panose="02020603050405020304" pitchFamily="18" charset="0"/>
              </a:rPr>
              <a:t>composition</a:t>
            </a:r>
            <a:r>
              <a:rPr lang="it-IT" sz="1800" dirty="0">
                <a:cs typeface="Times New Roman" panose="02020603050405020304" pitchFamily="18" charset="0"/>
              </a:rPr>
              <a:t>, </a:t>
            </a:r>
            <a:r>
              <a:rPr lang="it-IT" sz="1800" dirty="0" err="1">
                <a:cs typeface="Times New Roman" panose="02020603050405020304" pitchFamily="18" charset="0"/>
              </a:rPr>
              <a:t>injection</a:t>
            </a:r>
            <a:r>
              <a:rPr lang="it-IT" sz="1800" dirty="0">
                <a:cs typeface="Times New Roman" panose="02020603050405020304" pitchFamily="18" charset="0"/>
              </a:rPr>
              <a:t> temperature control the </a:t>
            </a:r>
            <a:r>
              <a:rPr lang="it-IT" sz="1800" dirty="0" err="1">
                <a:cs typeface="Times New Roman" panose="02020603050405020304" pitchFamily="18" charset="0"/>
              </a:rPr>
              <a:t>final</a:t>
            </a:r>
            <a:r>
              <a:rPr lang="it-IT" sz="1800" dirty="0">
                <a:cs typeface="Times New Roman" panose="02020603050405020304" pitchFamily="18" charset="0"/>
              </a:rPr>
              <a:t> </a:t>
            </a:r>
            <a:r>
              <a:rPr lang="it-IT" sz="1800" dirty="0" err="1">
                <a:cs typeface="Times New Roman" panose="02020603050405020304" pitchFamily="18" charset="0"/>
              </a:rPr>
              <a:t>morphological</a:t>
            </a:r>
            <a:r>
              <a:rPr lang="it-IT" sz="1800" dirty="0">
                <a:cs typeface="Times New Roman" panose="02020603050405020304" pitchFamily="18" charset="0"/>
              </a:rPr>
              <a:t> and </a:t>
            </a:r>
            <a:r>
              <a:rPr lang="it-IT" sz="1800" dirty="0" err="1">
                <a:cs typeface="Times New Roman" panose="02020603050405020304" pitchFamily="18" charset="0"/>
              </a:rPr>
              <a:t>spectroscopical</a:t>
            </a:r>
            <a:r>
              <a:rPr lang="it-IT" sz="1800" dirty="0">
                <a:cs typeface="Times New Roman" panose="02020603050405020304" pitchFamily="18" charset="0"/>
              </a:rPr>
              <a:t> </a:t>
            </a:r>
            <a:r>
              <a:rPr lang="it-IT" sz="1800" dirty="0" err="1">
                <a:cs typeface="Times New Roman" panose="02020603050405020304" pitchFamily="18" charset="0"/>
              </a:rPr>
              <a:t>properties</a:t>
            </a:r>
            <a:endParaRPr lang="it-IT" sz="1800" dirty="0">
              <a:cs typeface="Times New Roman" panose="02020603050405020304" pitchFamily="18" charset="0"/>
            </a:endParaRPr>
          </a:p>
        </p:txBody>
      </p:sp>
      <p:sp>
        <p:nvSpPr>
          <p:cNvPr id="43" name="Rettangolo 42"/>
          <p:cNvSpPr/>
          <p:nvPr/>
        </p:nvSpPr>
        <p:spPr>
          <a:xfrm>
            <a:off x="1512787" y="1996964"/>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en-GB" sz="2411"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Connettore 2 43"/>
          <p:cNvCxnSpPr/>
          <p:nvPr/>
        </p:nvCxnSpPr>
        <p:spPr>
          <a:xfrm flipH="1" flipV="1">
            <a:off x="1683091" y="1898668"/>
            <a:ext cx="0" cy="174327"/>
          </a:xfrm>
          <a:prstGeom prst="straightConnector1">
            <a:avLst/>
          </a:prstGeom>
          <a:ln w="12700">
            <a:solidFill>
              <a:schemeClr val="tx1"/>
            </a:solidFill>
            <a:headEnd type="none" w="sm" len="lg"/>
            <a:tailEnd type="arrow" w="lg" len="med"/>
          </a:ln>
        </p:spPr>
        <p:style>
          <a:lnRef idx="1">
            <a:schemeClr val="accent1"/>
          </a:lnRef>
          <a:fillRef idx="0">
            <a:schemeClr val="accent1"/>
          </a:fillRef>
          <a:effectRef idx="0">
            <a:schemeClr val="accent1"/>
          </a:effectRef>
          <a:fontRef idx="minor">
            <a:schemeClr val="tx1"/>
          </a:fontRef>
        </p:style>
      </p:cxnSp>
      <p:sp>
        <p:nvSpPr>
          <p:cNvPr id="45" name="Rettangolo 44"/>
          <p:cNvSpPr/>
          <p:nvPr/>
        </p:nvSpPr>
        <p:spPr>
          <a:xfrm>
            <a:off x="1543267" y="4301220"/>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en-GB" sz="2411" b="0" i="0" u="none" strike="noStrike" kern="1200" cap="none" spc="0" normalizeH="0" baseline="0" noProof="0">
              <a:ln>
                <a:noFill/>
              </a:ln>
              <a:solidFill>
                <a:prstClr val="white"/>
              </a:solidFill>
              <a:effectLst/>
              <a:uLnTx/>
              <a:uFillTx/>
              <a:latin typeface="Calibri"/>
              <a:ea typeface="+mn-ea"/>
              <a:cs typeface="+mn-cs"/>
            </a:endParaRPr>
          </a:p>
        </p:txBody>
      </p:sp>
      <p:cxnSp>
        <p:nvCxnSpPr>
          <p:cNvPr id="46" name="Connettore 2 45"/>
          <p:cNvCxnSpPr/>
          <p:nvPr/>
        </p:nvCxnSpPr>
        <p:spPr>
          <a:xfrm flipH="1" flipV="1">
            <a:off x="1713571" y="4172444"/>
            <a:ext cx="0" cy="174327"/>
          </a:xfrm>
          <a:prstGeom prst="straightConnector1">
            <a:avLst/>
          </a:prstGeom>
          <a:ln w="12700">
            <a:solidFill>
              <a:schemeClr val="tx1"/>
            </a:solidFill>
            <a:headEnd type="none" w="sm" len="lg"/>
            <a:tailEnd type="arrow" w="lg" len="med"/>
          </a:ln>
        </p:spPr>
        <p:style>
          <a:lnRef idx="1">
            <a:schemeClr val="accent1"/>
          </a:lnRef>
          <a:fillRef idx="0">
            <a:schemeClr val="accent1"/>
          </a:fillRef>
          <a:effectRef idx="0">
            <a:schemeClr val="accent1"/>
          </a:effectRef>
          <a:fontRef idx="minor">
            <a:schemeClr val="tx1"/>
          </a:fontRef>
        </p:style>
      </p:cxnSp>
      <p:sp>
        <p:nvSpPr>
          <p:cNvPr id="47" name="Rettangolo 46"/>
          <p:cNvSpPr/>
          <p:nvPr/>
        </p:nvSpPr>
        <p:spPr>
          <a:xfrm>
            <a:off x="3483291" y="2027444"/>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en-GB" sz="2411"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Connettore 2 47"/>
          <p:cNvCxnSpPr/>
          <p:nvPr/>
        </p:nvCxnSpPr>
        <p:spPr>
          <a:xfrm flipH="1">
            <a:off x="3653595" y="1913908"/>
            <a:ext cx="0" cy="174327"/>
          </a:xfrm>
          <a:prstGeom prst="straightConnector1">
            <a:avLst/>
          </a:prstGeom>
          <a:ln w="12700">
            <a:solidFill>
              <a:schemeClr val="tx1"/>
            </a:solidFill>
            <a:headEnd type="none" w="sm" len="lg"/>
            <a:tailEnd type="arrow" w="lg" len="med"/>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3498531" y="4316460"/>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en-GB" sz="2411" b="0" i="0" u="none" strike="noStrike" kern="1200" cap="none" spc="0" normalizeH="0" baseline="0" noProof="0">
              <a:ln>
                <a:noFill/>
              </a:ln>
              <a:solidFill>
                <a:prstClr val="white"/>
              </a:solidFill>
              <a:effectLst/>
              <a:uLnTx/>
              <a:uFillTx/>
              <a:latin typeface="Calibri"/>
              <a:ea typeface="+mn-ea"/>
              <a:cs typeface="+mn-cs"/>
            </a:endParaRPr>
          </a:p>
        </p:txBody>
      </p:sp>
      <p:cxnSp>
        <p:nvCxnSpPr>
          <p:cNvPr id="50" name="Connettore 2 49"/>
          <p:cNvCxnSpPr/>
          <p:nvPr/>
        </p:nvCxnSpPr>
        <p:spPr>
          <a:xfrm flipH="1">
            <a:off x="3668835" y="4202924"/>
            <a:ext cx="0" cy="174327"/>
          </a:xfrm>
          <a:prstGeom prst="straightConnector1">
            <a:avLst/>
          </a:prstGeom>
          <a:ln w="12700">
            <a:solidFill>
              <a:schemeClr val="tx1"/>
            </a:solidFill>
            <a:headEnd type="none" w="sm" len="lg"/>
            <a:tailEnd type="arrow" w="lg" len="med"/>
          </a:ln>
        </p:spPr>
        <p:style>
          <a:lnRef idx="1">
            <a:schemeClr val="accent1"/>
          </a:lnRef>
          <a:fillRef idx="0">
            <a:schemeClr val="accent1"/>
          </a:fillRef>
          <a:effectRef idx="0">
            <a:schemeClr val="accent1"/>
          </a:effectRef>
          <a:fontRef idx="minor">
            <a:schemeClr val="tx1"/>
          </a:fontRef>
        </p:style>
      </p:cxnSp>
      <p:sp>
        <p:nvSpPr>
          <p:cNvPr id="51" name="Rettangolo 50"/>
          <p:cNvSpPr/>
          <p:nvPr/>
        </p:nvSpPr>
        <p:spPr>
          <a:xfrm>
            <a:off x="5359691" y="4331700"/>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en-GB" sz="2411" b="0" i="0" u="none" strike="noStrike" kern="1200" cap="none" spc="0" normalizeH="0" baseline="0" noProof="0">
              <a:ln>
                <a:noFill/>
              </a:ln>
              <a:solidFill>
                <a:prstClr val="white"/>
              </a:solidFill>
              <a:effectLst/>
              <a:uLnTx/>
              <a:uFillTx/>
              <a:latin typeface="Calibri"/>
              <a:ea typeface="+mn-ea"/>
              <a:cs typeface="+mn-cs"/>
            </a:endParaRPr>
          </a:p>
        </p:txBody>
      </p:sp>
      <p:cxnSp>
        <p:nvCxnSpPr>
          <p:cNvPr id="52" name="Connettore 2 51"/>
          <p:cNvCxnSpPr/>
          <p:nvPr/>
        </p:nvCxnSpPr>
        <p:spPr>
          <a:xfrm flipH="1">
            <a:off x="5529995" y="4218164"/>
            <a:ext cx="0" cy="174327"/>
          </a:xfrm>
          <a:prstGeom prst="straightConnector1">
            <a:avLst/>
          </a:prstGeom>
          <a:ln w="12700">
            <a:solidFill>
              <a:schemeClr val="tx1"/>
            </a:solidFill>
            <a:headEnd type="none" w="sm" len="lg"/>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9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sp>
        <p:nvSpPr>
          <p:cNvPr id="3" name="Rectangle 1"/>
          <p:cNvSpPr>
            <a:spLocks noChangeArrowheads="1"/>
          </p:cNvSpPr>
          <p:nvPr/>
        </p:nvSpPr>
        <p:spPr bwMode="auto">
          <a:xfrm>
            <a:off x="765820" y="985314"/>
            <a:ext cx="11018811" cy="523220"/>
          </a:xfrm>
          <a:prstGeom prst="rect">
            <a:avLst/>
          </a:prstGeom>
          <a:noFill/>
          <a:ln>
            <a:noFill/>
          </a:ln>
        </p:spPr>
        <p:txBody>
          <a:bodyPr wrap="square">
            <a:spAutoFit/>
          </a:body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en-US" dirty="0">
                <a:cs typeface="Times New Roman" pitchFamily="18" charset="0"/>
              </a:rPr>
              <a:t>Copper Sulfide NCs synthesis: effect of temperature and aging</a:t>
            </a:r>
            <a:r>
              <a:rPr kumimoji="0" lang="it-IT" sz="2800" b="1"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 </a:t>
            </a:r>
            <a:endParaRPr kumimoji="0" lang="en-US" sz="2800" b="1" i="0" u="none" strike="noStrike" kern="1200" cap="none" spc="0" normalizeH="0" baseline="0" noProof="0" dirty="0">
              <a:ln>
                <a:noFill/>
              </a:ln>
              <a:solidFill>
                <a:srgbClr val="002060"/>
              </a:solidFill>
              <a:effectLst/>
              <a:uLnTx/>
              <a:uFillTx/>
              <a:latin typeface="Bell MT" panose="02020503060305020303" pitchFamily="18" charset="0"/>
              <a:ea typeface="+mn-ea"/>
              <a:cs typeface="+mn-cs"/>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861"/>
          <a:stretch/>
        </p:blipFill>
        <p:spPr bwMode="auto">
          <a:xfrm>
            <a:off x="0" y="1772816"/>
            <a:ext cx="7193461" cy="4464496"/>
          </a:xfrm>
          <a:prstGeom prst="rect">
            <a:avLst/>
          </a:prstGeom>
          <a:noFill/>
          <a:ln>
            <a:noFill/>
          </a:ln>
        </p:spPr>
      </p:pic>
      <p:sp>
        <p:nvSpPr>
          <p:cNvPr id="5" name="CasellaDiTesto 4"/>
          <p:cNvSpPr txBox="1"/>
          <p:nvPr/>
        </p:nvSpPr>
        <p:spPr>
          <a:xfrm>
            <a:off x="1250046" y="1603290"/>
            <a:ext cx="2338672" cy="369332"/>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cs typeface="Times New Roman" pitchFamily="18" charset="0"/>
              </a:rPr>
              <a:t>TEM Analysis</a:t>
            </a:r>
          </a:p>
        </p:txBody>
      </p:sp>
      <p:sp>
        <p:nvSpPr>
          <p:cNvPr id="6" name="CasellaDiTesto 5"/>
          <p:cNvSpPr txBox="1"/>
          <p:nvPr/>
        </p:nvSpPr>
        <p:spPr>
          <a:xfrm>
            <a:off x="3900952" y="1603290"/>
            <a:ext cx="3312368" cy="369332"/>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cs typeface="Times New Roman" pitchFamily="18" charset="0"/>
              </a:rPr>
              <a:t>UV-Vis-NIR </a:t>
            </a:r>
            <a:r>
              <a:rPr lang="it-IT" sz="1800" dirty="0" err="1">
                <a:solidFill>
                  <a:schemeClr val="tx1"/>
                </a:solidFill>
                <a:latin typeface="+mn-lt"/>
                <a:cs typeface="Times New Roman" pitchFamily="18" charset="0"/>
              </a:rPr>
              <a:t>Absorption</a:t>
            </a:r>
            <a:endParaRPr lang="it-IT" sz="1800" dirty="0">
              <a:solidFill>
                <a:schemeClr val="tx1"/>
              </a:solidFill>
              <a:latin typeface="+mn-lt"/>
              <a:cs typeface="Times New Roman" pitchFamily="18" charset="0"/>
            </a:endParaRPr>
          </a:p>
        </p:txBody>
      </p:sp>
      <p:sp>
        <p:nvSpPr>
          <p:cNvPr id="7" name="Rettangolo 6"/>
          <p:cNvSpPr/>
          <p:nvPr/>
        </p:nvSpPr>
        <p:spPr>
          <a:xfrm>
            <a:off x="673831" y="6116873"/>
            <a:ext cx="645424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en-US" sz="2000" dirty="0">
                <a:cs typeface="Times New Roman" pitchFamily="18" charset="0"/>
              </a:rPr>
              <a:t>Reaction temperature allows to control dimensions and free carrier density.</a:t>
            </a:r>
          </a:p>
        </p:txBody>
      </p:sp>
      <p:pic>
        <p:nvPicPr>
          <p:cNvPr id="8" name="Immagine 7"/>
          <p:cNvPicPr>
            <a:picLocks noChangeAspect="1"/>
          </p:cNvPicPr>
          <p:nvPr/>
        </p:nvPicPr>
        <p:blipFill>
          <a:blip r:embed="rId3"/>
          <a:stretch>
            <a:fillRect/>
          </a:stretch>
        </p:blipFill>
        <p:spPr>
          <a:xfrm>
            <a:off x="9655187" y="1508534"/>
            <a:ext cx="2448272" cy="5294320"/>
          </a:xfrm>
          <a:prstGeom prst="rect">
            <a:avLst/>
          </a:prstGeom>
        </p:spPr>
      </p:pic>
      <p:sp>
        <p:nvSpPr>
          <p:cNvPr id="9" name="Rettangolo 8"/>
          <p:cNvSpPr/>
          <p:nvPr/>
        </p:nvSpPr>
        <p:spPr>
          <a:xfrm>
            <a:off x="7128072" y="3307076"/>
            <a:ext cx="2693757"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en-US" sz="2000" dirty="0">
                <a:solidFill>
                  <a:srgbClr val="C00000"/>
                </a:solidFill>
                <a:cs typeface="Times New Roman" pitchFamily="18" charset="0"/>
              </a:rPr>
              <a:t>Oxidative effects </a:t>
            </a:r>
            <a:r>
              <a:rPr lang="en-US" sz="2000" dirty="0">
                <a:cs typeface="Times New Roman" pitchFamily="18" charset="0"/>
              </a:rPr>
              <a:t>and variations of density charge due to oxygen molecules on the NC surface </a:t>
            </a:r>
          </a:p>
        </p:txBody>
      </p:sp>
    </p:spTree>
    <p:extLst>
      <p:ext uri="{BB962C8B-B14F-4D97-AF65-F5344CB8AC3E}">
        <p14:creationId xmlns:p14="http://schemas.microsoft.com/office/powerpoint/2010/main" val="251053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sp>
        <p:nvSpPr>
          <p:cNvPr id="4" name="Text Box 5"/>
          <p:cNvSpPr txBox="1">
            <a:spLocks noChangeArrowheads="1"/>
          </p:cNvSpPr>
          <p:nvPr/>
        </p:nvSpPr>
        <p:spPr bwMode="auto">
          <a:xfrm>
            <a:off x="4503514" y="2745711"/>
            <a:ext cx="3295726" cy="369332"/>
          </a:xfrm>
          <a:prstGeom prst="rect">
            <a:avLst/>
          </a:prstGeom>
        </p:spPr>
        <p:txBody>
          <a:bodyPr wrap="square">
            <a:spAutoFit/>
          </a:bodyPr>
          <a:lstStyle>
            <a:defPPr>
              <a:defRPr lang="en-US"/>
            </a:defPPr>
            <a:lvl1pPr marR="0" lvl="0" indent="0" algn="just" defTabSz="1224656" fontAlgn="auto">
              <a:lnSpc>
                <a:spcPct val="100000"/>
              </a:lnSpc>
              <a:spcBef>
                <a:spcPts val="0"/>
              </a:spcBef>
              <a:spcAft>
                <a:spcPts val="0"/>
              </a:spcAft>
              <a:buClrTx/>
              <a:buSzTx/>
              <a:buFontTx/>
              <a:buNone/>
              <a:tabLst/>
              <a:defRPr kumimoji="0" sz="1800" b="0" i="0" u="none" strike="noStrike" cap="none" spc="0" normalizeH="0" baseline="0">
                <a:ln>
                  <a:noFill/>
                </a:ln>
                <a:effectLst/>
                <a:uLnTx/>
                <a:uFillTx/>
              </a:defRPr>
            </a:lvl1pPr>
          </a:lstStyle>
          <a:p>
            <a:r>
              <a:rPr lang="it-IT" dirty="0"/>
              <a:t>DC-</a:t>
            </a:r>
            <a:r>
              <a:rPr lang="it-IT" dirty="0" err="1"/>
              <a:t>Cholesterol</a:t>
            </a:r>
            <a:r>
              <a:rPr lang="it-IT" dirty="0"/>
              <a:t> (DC-Chol) </a:t>
            </a:r>
          </a:p>
        </p:txBody>
      </p:sp>
      <p:sp>
        <p:nvSpPr>
          <p:cNvPr id="5" name="Text Box 5"/>
          <p:cNvSpPr txBox="1">
            <a:spLocks noChangeArrowheads="1"/>
          </p:cNvSpPr>
          <p:nvPr/>
        </p:nvSpPr>
        <p:spPr bwMode="auto">
          <a:xfrm>
            <a:off x="1430335" y="2708920"/>
            <a:ext cx="2079712"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chemeClr val="tx1"/>
                </a:solidFill>
                <a:effectLst/>
                <a:uLnTx/>
                <a:uFillTx/>
                <a:latin typeface="+mn-lt"/>
                <a:ea typeface="+mn-ea"/>
                <a:cs typeface="+mn-cs"/>
              </a:rPr>
              <a:t>Cholesterol</a:t>
            </a:r>
            <a:r>
              <a:rPr kumimoji="0" lang="it-IT" sz="1800" b="0" i="0" u="none" strike="noStrike" kern="1200" cap="none" spc="0" normalizeH="0" baseline="0" noProof="0" dirty="0">
                <a:ln>
                  <a:noFill/>
                </a:ln>
                <a:solidFill>
                  <a:schemeClr val="tx1"/>
                </a:solidFill>
                <a:effectLst/>
                <a:uLnTx/>
                <a:uFillTx/>
                <a:latin typeface="+mn-lt"/>
                <a:ea typeface="+mn-ea"/>
                <a:cs typeface="+mn-cs"/>
              </a:rPr>
              <a:t> (Chol)</a:t>
            </a:r>
          </a:p>
        </p:txBody>
      </p:sp>
      <p:sp>
        <p:nvSpPr>
          <p:cNvPr id="8" name="CasellaDiTesto 7"/>
          <p:cNvSpPr txBox="1"/>
          <p:nvPr/>
        </p:nvSpPr>
        <p:spPr>
          <a:xfrm>
            <a:off x="-121203" y="1014846"/>
            <a:ext cx="12180247" cy="461665"/>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1224656">
              <a:defRPr/>
            </a:pPr>
            <a:r>
              <a:rPr lang="it-IT" sz="2400" dirty="0" err="1">
                <a:solidFill>
                  <a:schemeClr val="tx1"/>
                </a:solidFill>
                <a:latin typeface="+mn-lt"/>
                <a:cs typeface="Times New Roman" pitchFamily="18" charset="0"/>
              </a:rPr>
              <a:t>Preparation</a:t>
            </a:r>
            <a:r>
              <a:rPr lang="it-IT" sz="2400" dirty="0">
                <a:solidFill>
                  <a:schemeClr val="tx1"/>
                </a:solidFill>
                <a:latin typeface="+mn-lt"/>
                <a:cs typeface="Times New Roman" pitchFamily="18" charset="0"/>
              </a:rPr>
              <a:t> of PEG-</a:t>
            </a:r>
            <a:r>
              <a:rPr lang="it-IT" sz="2400" dirty="0" err="1">
                <a:solidFill>
                  <a:schemeClr val="tx1"/>
                </a:solidFill>
                <a:latin typeface="+mn-lt"/>
                <a:cs typeface="Times New Roman" pitchFamily="18" charset="0"/>
              </a:rPr>
              <a:t>coated</a:t>
            </a:r>
            <a:r>
              <a:rPr lang="it-IT" sz="2400" dirty="0">
                <a:solidFill>
                  <a:schemeClr val="tx1"/>
                </a:solidFill>
                <a:latin typeface="+mn-lt"/>
                <a:cs typeface="Times New Roman" pitchFamily="18" charset="0"/>
              </a:rPr>
              <a:t> </a:t>
            </a:r>
            <a:r>
              <a:rPr lang="it-IT" sz="2400" dirty="0" err="1">
                <a:solidFill>
                  <a:schemeClr val="tx1"/>
                </a:solidFill>
                <a:latin typeface="+mn-lt"/>
                <a:cs typeface="Times New Roman" pitchFamily="18" charset="0"/>
              </a:rPr>
              <a:t>SLNs</a:t>
            </a:r>
            <a:r>
              <a:rPr lang="it-IT" sz="2400" dirty="0">
                <a:solidFill>
                  <a:schemeClr val="tx1"/>
                </a:solidFill>
                <a:latin typeface="+mn-lt"/>
                <a:cs typeface="Times New Roman" pitchFamily="18" charset="0"/>
              </a:rPr>
              <a:t> </a:t>
            </a:r>
            <a:r>
              <a:rPr lang="it-IT" sz="2400" dirty="0" err="1">
                <a:solidFill>
                  <a:schemeClr val="tx1"/>
                </a:solidFill>
                <a:latin typeface="+mn-lt"/>
                <a:cs typeface="Times New Roman" pitchFamily="18" charset="0"/>
              </a:rPr>
              <a:t>Loaded</a:t>
            </a:r>
            <a:r>
              <a:rPr lang="it-IT" sz="2400" dirty="0">
                <a:solidFill>
                  <a:schemeClr val="tx1"/>
                </a:solidFill>
                <a:latin typeface="+mn-lt"/>
                <a:cs typeface="Times New Roman" pitchFamily="18" charset="0"/>
              </a:rPr>
              <a:t> with Cu</a:t>
            </a:r>
            <a:r>
              <a:rPr lang="it-IT" sz="2400" baseline="-25000" dirty="0">
                <a:solidFill>
                  <a:schemeClr val="tx1"/>
                </a:solidFill>
                <a:latin typeface="+mn-lt"/>
                <a:cs typeface="Times New Roman" pitchFamily="18" charset="0"/>
              </a:rPr>
              <a:t>2-x</a:t>
            </a:r>
            <a:r>
              <a:rPr lang="it-IT" sz="2400" dirty="0">
                <a:solidFill>
                  <a:schemeClr val="tx1"/>
                </a:solidFill>
                <a:latin typeface="+mn-lt"/>
                <a:cs typeface="Times New Roman" pitchFamily="18" charset="0"/>
              </a:rPr>
              <a:t>S </a:t>
            </a:r>
            <a:r>
              <a:rPr lang="it-IT" sz="2400" dirty="0" err="1">
                <a:solidFill>
                  <a:schemeClr val="tx1"/>
                </a:solidFill>
                <a:latin typeface="+mn-lt"/>
                <a:cs typeface="Times New Roman" pitchFamily="18" charset="0"/>
              </a:rPr>
              <a:t>NCs</a:t>
            </a:r>
            <a:r>
              <a:rPr lang="en-US" sz="2400" dirty="0">
                <a:solidFill>
                  <a:schemeClr val="tx1"/>
                </a:solidFill>
                <a:latin typeface="+mn-lt"/>
                <a:cs typeface="Times New Roman" pitchFamily="18" charset="0"/>
              </a:rPr>
              <a:t> - Hot Homogenization Technique</a:t>
            </a:r>
          </a:p>
        </p:txBody>
      </p:sp>
      <p:sp>
        <p:nvSpPr>
          <p:cNvPr id="9" name="Text Box 5"/>
          <p:cNvSpPr txBox="1">
            <a:spLocks noChangeArrowheads="1"/>
          </p:cNvSpPr>
          <p:nvPr/>
        </p:nvSpPr>
        <p:spPr bwMode="auto">
          <a:xfrm>
            <a:off x="8447853" y="3628024"/>
            <a:ext cx="1517511"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rPr>
              <a:t>DSPE-PEG</a:t>
            </a:r>
          </a:p>
        </p:txBody>
      </p:sp>
      <p:sp>
        <p:nvSpPr>
          <p:cNvPr id="10" name="Text Box 5"/>
          <p:cNvSpPr txBox="1">
            <a:spLocks noChangeArrowheads="1"/>
          </p:cNvSpPr>
          <p:nvPr/>
        </p:nvSpPr>
        <p:spPr bwMode="auto">
          <a:xfrm>
            <a:off x="8360650" y="2589746"/>
            <a:ext cx="3819597"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err="1">
                <a:solidFill>
                  <a:schemeClr val="tx1"/>
                </a:solidFill>
                <a:latin typeface="+mn-lt"/>
              </a:rPr>
              <a:t>Cholesteryl</a:t>
            </a:r>
            <a:r>
              <a:rPr lang="it-IT" sz="1800" dirty="0">
                <a:solidFill>
                  <a:schemeClr val="tx1"/>
                </a:solidFill>
                <a:latin typeface="+mn-lt"/>
              </a:rPr>
              <a:t> oleate (Chol-OLEA)</a:t>
            </a:r>
          </a:p>
        </p:txBody>
      </p:sp>
      <p:pic>
        <p:nvPicPr>
          <p:cNvPr id="11" name="Immagine 11"/>
          <p:cNvPicPr>
            <a:picLocks noChangeAspect="1"/>
          </p:cNvPicPr>
          <p:nvPr/>
        </p:nvPicPr>
        <p:blipFill>
          <a:blip r:embed="rId2"/>
          <a:srcRect/>
          <a:stretch>
            <a:fillRect/>
          </a:stretch>
        </p:blipFill>
        <p:spPr bwMode="auto">
          <a:xfrm>
            <a:off x="9239409" y="4110041"/>
            <a:ext cx="616178" cy="608249"/>
          </a:xfrm>
          <a:prstGeom prst="rect">
            <a:avLst/>
          </a:prstGeom>
          <a:noFill/>
          <a:ln w="9525">
            <a:noFill/>
            <a:miter lim="800000"/>
            <a:headEnd/>
            <a:tailEnd/>
          </a:ln>
        </p:spPr>
      </p:pic>
      <p:sp>
        <p:nvSpPr>
          <p:cNvPr id="12" name="Text Box 5"/>
          <p:cNvSpPr txBox="1">
            <a:spLocks noChangeArrowheads="1"/>
          </p:cNvSpPr>
          <p:nvPr/>
        </p:nvSpPr>
        <p:spPr bwMode="auto">
          <a:xfrm>
            <a:off x="9820527" y="4244664"/>
            <a:ext cx="1497852"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rPr>
              <a:t>Cu</a:t>
            </a:r>
            <a:r>
              <a:rPr lang="it-IT" sz="1800" baseline="-25000" dirty="0">
                <a:solidFill>
                  <a:schemeClr val="tx1"/>
                </a:solidFill>
                <a:latin typeface="+mn-lt"/>
              </a:rPr>
              <a:t>2-x</a:t>
            </a:r>
            <a:r>
              <a:rPr lang="it-IT" sz="1800" dirty="0">
                <a:solidFill>
                  <a:schemeClr val="tx1"/>
                </a:solidFill>
                <a:latin typeface="+mn-lt"/>
              </a:rPr>
              <a:t>S </a:t>
            </a:r>
            <a:r>
              <a:rPr lang="it-IT" sz="1800" dirty="0" err="1">
                <a:solidFill>
                  <a:schemeClr val="tx1"/>
                </a:solidFill>
                <a:latin typeface="+mn-lt"/>
              </a:rPr>
              <a:t>NCs</a:t>
            </a:r>
            <a:endParaRPr lang="it-IT" sz="1800" dirty="0">
              <a:solidFill>
                <a:schemeClr val="tx1"/>
              </a:solidFill>
              <a:latin typeface="+mn-lt"/>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883" y="1484784"/>
            <a:ext cx="1828800" cy="1226820"/>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342" y="1665591"/>
            <a:ext cx="2343150" cy="796671"/>
          </a:xfrm>
          <a:prstGeom prst="rect">
            <a:avLst/>
          </a:prstGeom>
        </p:spPr>
      </p:pic>
      <p:sp>
        <p:nvSpPr>
          <p:cNvPr id="15" name="Rettangolo 14"/>
          <p:cNvSpPr/>
          <p:nvPr/>
        </p:nvSpPr>
        <p:spPr>
          <a:xfrm>
            <a:off x="4203954" y="2457679"/>
            <a:ext cx="3894845" cy="230832"/>
          </a:xfrm>
          <a:prstGeom prst="rect">
            <a:avLst/>
          </a:prstGeom>
        </p:spPr>
        <p:txBody>
          <a:bodyPr wrap="square">
            <a:spAutoFit/>
          </a:bodyPr>
          <a:lstStyle/>
          <a:p>
            <a:pPr marL="0" marR="0" lvl="0" indent="0" algn="just" defTabSz="1224656" rtl="0" eaLnBrk="1" fontAlgn="auto" latinLnBrk="0" hangingPunct="1">
              <a:lnSpc>
                <a:spcPct val="100000"/>
              </a:lnSpc>
              <a:spcBef>
                <a:spcPts val="0"/>
              </a:spcBef>
              <a:spcAft>
                <a:spcPts val="0"/>
              </a:spcAft>
              <a:buClr>
                <a:srgbClr val="990000"/>
              </a:buClr>
              <a:buSzTx/>
              <a:buFontTx/>
              <a:buNone/>
              <a:tabLst/>
              <a:defRPr/>
            </a:pPr>
            <a:r>
              <a:rPr kumimoji="0" lang="en-GB" altLang="en-US" sz="900" b="0" i="0"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3</a:t>
            </a:r>
            <a:r>
              <a:rPr kumimoji="0" lang="en-GB" altLang="en-US" sz="900" b="0" i="0" u="none" strike="noStrike" kern="1200" cap="none" spc="0" normalizeH="0" baseline="0" noProof="0" dirty="0">
                <a:ln>
                  <a:noFill/>
                </a:ln>
                <a:solidFill>
                  <a:srgbClr val="003300"/>
                </a:solidFill>
                <a:effectLst/>
                <a:uLnTx/>
                <a:uFillTx/>
                <a:latin typeface="Symbol" panose="05050102010706020507" pitchFamily="18" charset="2"/>
                <a:ea typeface="+mn-ea"/>
                <a:cs typeface="+mn-cs"/>
              </a:rPr>
              <a:t>b</a:t>
            </a:r>
            <a:r>
              <a:rPr kumimoji="0" lang="en-GB" altLang="en-US" sz="900" b="0" i="0"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–[N-(N’,N’-</a:t>
            </a:r>
            <a:r>
              <a:rPr kumimoji="0" lang="en-GB" altLang="en-US" sz="900" b="0" i="0" u="none" strike="noStrike" kern="1200" cap="none" spc="0" normalizeH="0" baseline="0" noProof="0" dirty="0" err="1">
                <a:ln>
                  <a:noFill/>
                </a:ln>
                <a:solidFill>
                  <a:srgbClr val="003300"/>
                </a:solidFill>
                <a:effectLst/>
                <a:uLnTx/>
                <a:uFillTx/>
                <a:latin typeface="Bell MT" panose="02020503060305020303" pitchFamily="18" charset="0"/>
                <a:ea typeface="+mn-ea"/>
                <a:cs typeface="+mn-cs"/>
              </a:rPr>
              <a:t>Dimethylaminoethane</a:t>
            </a:r>
            <a:r>
              <a:rPr kumimoji="0" lang="en-GB" altLang="en-US" sz="900" b="0" i="0"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)-Carbamoyl]Cholesterol Hydrochloride </a:t>
            </a:r>
          </a:p>
        </p:txBody>
      </p:sp>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5993" y="1509626"/>
            <a:ext cx="1795623" cy="1065652"/>
          </a:xfrm>
          <a:prstGeom prst="rect">
            <a:avLst/>
          </a:prstGeom>
        </p:spPr>
      </p:pic>
      <p:grpSp>
        <p:nvGrpSpPr>
          <p:cNvPr id="17" name="Gruppo 16"/>
          <p:cNvGrpSpPr/>
          <p:nvPr/>
        </p:nvGrpSpPr>
        <p:grpSpPr>
          <a:xfrm>
            <a:off x="1881663" y="1804817"/>
            <a:ext cx="588528" cy="242888"/>
            <a:chOff x="7624135" y="4400985"/>
            <a:chExt cx="588528" cy="242888"/>
          </a:xfrm>
        </p:grpSpPr>
        <p:sp>
          <p:nvSpPr>
            <p:cNvPr id="18" name="Figura a mano libera: forma 20"/>
            <p:cNvSpPr/>
            <p:nvPr/>
          </p:nvSpPr>
          <p:spPr bwMode="auto">
            <a:xfrm rot="20983561" flipH="1">
              <a:off x="7802791" y="4410642"/>
              <a:ext cx="409872" cy="94068"/>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 name="connsiteX0" fmla="*/ 0 w 581891"/>
                <a:gd name="connsiteY0" fmla="*/ 0 h 192232"/>
                <a:gd name="connsiteX1" fmla="*/ 109105 w 581891"/>
                <a:gd name="connsiteY1" fmla="*/ 72737 h 192232"/>
                <a:gd name="connsiteX2" fmla="*/ 316923 w 581891"/>
                <a:gd name="connsiteY2" fmla="*/ 135082 h 192232"/>
                <a:gd name="connsiteX3" fmla="*/ 498764 w 581891"/>
                <a:gd name="connsiteY3" fmla="*/ 109105 h 192232"/>
                <a:gd name="connsiteX4" fmla="*/ 581891 w 581891"/>
                <a:gd name="connsiteY4" fmla="*/ 192232 h 192232"/>
                <a:gd name="connsiteX0" fmla="*/ 0 w 472786"/>
                <a:gd name="connsiteY0" fmla="*/ 0 h 119495"/>
                <a:gd name="connsiteX1" fmla="*/ 207818 w 472786"/>
                <a:gd name="connsiteY1" fmla="*/ 62345 h 119495"/>
                <a:gd name="connsiteX2" fmla="*/ 389659 w 472786"/>
                <a:gd name="connsiteY2" fmla="*/ 36368 h 119495"/>
                <a:gd name="connsiteX3" fmla="*/ 472786 w 472786"/>
                <a:gd name="connsiteY3" fmla="*/ 119495 h 119495"/>
                <a:gd name="connsiteX0" fmla="*/ 0 w 264968"/>
                <a:gd name="connsiteY0" fmla="*/ 27227 h 84377"/>
                <a:gd name="connsiteX1" fmla="*/ 181841 w 264968"/>
                <a:gd name="connsiteY1" fmla="*/ 1250 h 84377"/>
                <a:gd name="connsiteX2" fmla="*/ 264968 w 264968"/>
                <a:gd name="connsiteY2" fmla="*/ 84377 h 84377"/>
              </a:gdLst>
              <a:ahLst/>
              <a:cxnLst>
                <a:cxn ang="0">
                  <a:pos x="connsiteX0" y="connsiteY0"/>
                </a:cxn>
                <a:cxn ang="0">
                  <a:pos x="connsiteX1" y="connsiteY1"/>
                </a:cxn>
                <a:cxn ang="0">
                  <a:pos x="connsiteX2" y="connsiteY2"/>
                </a:cxn>
              </a:cxnLst>
              <a:rect l="l" t="t" r="r" b="b"/>
              <a:pathLst>
                <a:path w="264968" h="84377">
                  <a:moveTo>
                    <a:pt x="0" y="27227"/>
                  </a:moveTo>
                  <a:cubicBezTo>
                    <a:pt x="44161" y="40216"/>
                    <a:pt x="137680" y="-8275"/>
                    <a:pt x="181841" y="1250"/>
                  </a:cubicBezTo>
                  <a:cubicBezTo>
                    <a:pt x="226002" y="10775"/>
                    <a:pt x="256309" y="45411"/>
                    <a:pt x="264968" y="8437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e 18"/>
            <p:cNvSpPr/>
            <p:nvPr/>
          </p:nvSpPr>
          <p:spPr bwMode="auto">
            <a:xfrm>
              <a:off x="7624135" y="4400985"/>
              <a:ext cx="236536" cy="242888"/>
            </a:xfrm>
            <a:prstGeom prst="ellipse">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uppo 19"/>
          <p:cNvGrpSpPr/>
          <p:nvPr/>
        </p:nvGrpSpPr>
        <p:grpSpPr>
          <a:xfrm>
            <a:off x="5375290" y="1785273"/>
            <a:ext cx="588528" cy="242888"/>
            <a:chOff x="7272144" y="4281040"/>
            <a:chExt cx="588528" cy="242888"/>
          </a:xfrm>
        </p:grpSpPr>
        <p:sp>
          <p:nvSpPr>
            <p:cNvPr id="21" name="Figura a mano libera: forma 20"/>
            <p:cNvSpPr/>
            <p:nvPr/>
          </p:nvSpPr>
          <p:spPr bwMode="auto">
            <a:xfrm rot="20983561" flipH="1">
              <a:off x="7450800" y="4290697"/>
              <a:ext cx="409872" cy="94068"/>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 name="connsiteX0" fmla="*/ 0 w 581891"/>
                <a:gd name="connsiteY0" fmla="*/ 0 h 192232"/>
                <a:gd name="connsiteX1" fmla="*/ 109105 w 581891"/>
                <a:gd name="connsiteY1" fmla="*/ 72737 h 192232"/>
                <a:gd name="connsiteX2" fmla="*/ 316923 w 581891"/>
                <a:gd name="connsiteY2" fmla="*/ 135082 h 192232"/>
                <a:gd name="connsiteX3" fmla="*/ 498764 w 581891"/>
                <a:gd name="connsiteY3" fmla="*/ 109105 h 192232"/>
                <a:gd name="connsiteX4" fmla="*/ 581891 w 581891"/>
                <a:gd name="connsiteY4" fmla="*/ 192232 h 192232"/>
                <a:gd name="connsiteX0" fmla="*/ 0 w 472786"/>
                <a:gd name="connsiteY0" fmla="*/ 0 h 119495"/>
                <a:gd name="connsiteX1" fmla="*/ 207818 w 472786"/>
                <a:gd name="connsiteY1" fmla="*/ 62345 h 119495"/>
                <a:gd name="connsiteX2" fmla="*/ 389659 w 472786"/>
                <a:gd name="connsiteY2" fmla="*/ 36368 h 119495"/>
                <a:gd name="connsiteX3" fmla="*/ 472786 w 472786"/>
                <a:gd name="connsiteY3" fmla="*/ 119495 h 119495"/>
                <a:gd name="connsiteX0" fmla="*/ 0 w 264968"/>
                <a:gd name="connsiteY0" fmla="*/ 27227 h 84377"/>
                <a:gd name="connsiteX1" fmla="*/ 181841 w 264968"/>
                <a:gd name="connsiteY1" fmla="*/ 1250 h 84377"/>
                <a:gd name="connsiteX2" fmla="*/ 264968 w 264968"/>
                <a:gd name="connsiteY2" fmla="*/ 84377 h 84377"/>
              </a:gdLst>
              <a:ahLst/>
              <a:cxnLst>
                <a:cxn ang="0">
                  <a:pos x="connsiteX0" y="connsiteY0"/>
                </a:cxn>
                <a:cxn ang="0">
                  <a:pos x="connsiteX1" y="connsiteY1"/>
                </a:cxn>
                <a:cxn ang="0">
                  <a:pos x="connsiteX2" y="connsiteY2"/>
                </a:cxn>
              </a:cxnLst>
              <a:rect l="l" t="t" r="r" b="b"/>
              <a:pathLst>
                <a:path w="264968" h="84377">
                  <a:moveTo>
                    <a:pt x="0" y="27227"/>
                  </a:moveTo>
                  <a:cubicBezTo>
                    <a:pt x="44161" y="40216"/>
                    <a:pt x="137680" y="-8275"/>
                    <a:pt x="181841" y="1250"/>
                  </a:cubicBezTo>
                  <a:cubicBezTo>
                    <a:pt x="226002" y="10775"/>
                    <a:pt x="256309" y="45411"/>
                    <a:pt x="264968" y="8437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Ovale 21"/>
            <p:cNvSpPr/>
            <p:nvPr/>
          </p:nvSpPr>
          <p:spPr bwMode="auto">
            <a:xfrm>
              <a:off x="7272144" y="4281040"/>
              <a:ext cx="236536" cy="242888"/>
            </a:xfrm>
            <a:prstGeom prst="ellipse">
              <a:avLst/>
            </a:prstGeom>
            <a:solidFill>
              <a:srgbClr val="C050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3" name="Gruppo 22"/>
          <p:cNvGrpSpPr/>
          <p:nvPr/>
        </p:nvGrpSpPr>
        <p:grpSpPr>
          <a:xfrm>
            <a:off x="8514354" y="1596982"/>
            <a:ext cx="1401865" cy="351193"/>
            <a:chOff x="6211881" y="4165896"/>
            <a:chExt cx="1401865" cy="351193"/>
          </a:xfrm>
        </p:grpSpPr>
        <p:grpSp>
          <p:nvGrpSpPr>
            <p:cNvPr id="24" name="Gruppo 23"/>
            <p:cNvGrpSpPr/>
            <p:nvPr/>
          </p:nvGrpSpPr>
          <p:grpSpPr>
            <a:xfrm>
              <a:off x="7025218" y="4165896"/>
              <a:ext cx="588528" cy="242888"/>
              <a:chOff x="7272144" y="4281040"/>
              <a:chExt cx="588528" cy="242888"/>
            </a:xfrm>
          </p:grpSpPr>
          <p:sp>
            <p:nvSpPr>
              <p:cNvPr id="26" name="Ovale 25"/>
              <p:cNvSpPr/>
              <p:nvPr/>
            </p:nvSpPr>
            <p:spPr bwMode="auto">
              <a:xfrm>
                <a:off x="7272144" y="4281040"/>
                <a:ext cx="236536" cy="242888"/>
              </a:xfrm>
              <a:prstGeom prst="ellipse">
                <a:avLst/>
              </a:prstGeom>
              <a:solidFill>
                <a:srgbClr val="B7FFB0"/>
              </a:solidFill>
              <a:ln>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27" name="Figura a mano libera: forma 20"/>
              <p:cNvSpPr/>
              <p:nvPr/>
            </p:nvSpPr>
            <p:spPr bwMode="auto">
              <a:xfrm rot="20983561" flipH="1">
                <a:off x="7450800" y="4290697"/>
                <a:ext cx="409872" cy="94068"/>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 name="connsiteX0" fmla="*/ 0 w 581891"/>
                  <a:gd name="connsiteY0" fmla="*/ 0 h 192232"/>
                  <a:gd name="connsiteX1" fmla="*/ 109105 w 581891"/>
                  <a:gd name="connsiteY1" fmla="*/ 72737 h 192232"/>
                  <a:gd name="connsiteX2" fmla="*/ 316923 w 581891"/>
                  <a:gd name="connsiteY2" fmla="*/ 135082 h 192232"/>
                  <a:gd name="connsiteX3" fmla="*/ 498764 w 581891"/>
                  <a:gd name="connsiteY3" fmla="*/ 109105 h 192232"/>
                  <a:gd name="connsiteX4" fmla="*/ 581891 w 581891"/>
                  <a:gd name="connsiteY4" fmla="*/ 192232 h 192232"/>
                  <a:gd name="connsiteX0" fmla="*/ 0 w 472786"/>
                  <a:gd name="connsiteY0" fmla="*/ 0 h 119495"/>
                  <a:gd name="connsiteX1" fmla="*/ 207818 w 472786"/>
                  <a:gd name="connsiteY1" fmla="*/ 62345 h 119495"/>
                  <a:gd name="connsiteX2" fmla="*/ 389659 w 472786"/>
                  <a:gd name="connsiteY2" fmla="*/ 36368 h 119495"/>
                  <a:gd name="connsiteX3" fmla="*/ 472786 w 472786"/>
                  <a:gd name="connsiteY3" fmla="*/ 119495 h 119495"/>
                  <a:gd name="connsiteX0" fmla="*/ 0 w 264968"/>
                  <a:gd name="connsiteY0" fmla="*/ 27227 h 84377"/>
                  <a:gd name="connsiteX1" fmla="*/ 181841 w 264968"/>
                  <a:gd name="connsiteY1" fmla="*/ 1250 h 84377"/>
                  <a:gd name="connsiteX2" fmla="*/ 264968 w 264968"/>
                  <a:gd name="connsiteY2" fmla="*/ 84377 h 84377"/>
                </a:gdLst>
                <a:ahLst/>
                <a:cxnLst>
                  <a:cxn ang="0">
                    <a:pos x="connsiteX0" y="connsiteY0"/>
                  </a:cxn>
                  <a:cxn ang="0">
                    <a:pos x="connsiteX1" y="connsiteY1"/>
                  </a:cxn>
                  <a:cxn ang="0">
                    <a:pos x="connsiteX2" y="connsiteY2"/>
                  </a:cxn>
                </a:cxnLst>
                <a:rect l="l" t="t" r="r" b="b"/>
                <a:pathLst>
                  <a:path w="264968" h="84377">
                    <a:moveTo>
                      <a:pt x="0" y="27227"/>
                    </a:moveTo>
                    <a:cubicBezTo>
                      <a:pt x="44161" y="40216"/>
                      <a:pt x="137680" y="-8275"/>
                      <a:pt x="181841" y="1250"/>
                    </a:cubicBezTo>
                    <a:cubicBezTo>
                      <a:pt x="226002" y="10775"/>
                      <a:pt x="256309" y="45411"/>
                      <a:pt x="264968" y="84377"/>
                    </a:cubicBezTo>
                  </a:path>
                </a:pathLst>
              </a:custGeom>
              <a:noFill/>
              <a:ln w="28575">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5" name="Figura a mano libera: forma 20"/>
            <p:cNvSpPr/>
            <p:nvPr/>
          </p:nvSpPr>
          <p:spPr bwMode="auto">
            <a:xfrm flipH="1">
              <a:off x="6211881" y="4302778"/>
              <a:ext cx="900113" cy="214311"/>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92232">
                  <a:moveTo>
                    <a:pt x="0" y="0"/>
                  </a:moveTo>
                  <a:cubicBezTo>
                    <a:pt x="35069" y="33771"/>
                    <a:pt x="70139" y="67542"/>
                    <a:pt x="109105" y="72737"/>
                  </a:cubicBezTo>
                  <a:cubicBezTo>
                    <a:pt x="148071" y="77933"/>
                    <a:pt x="199160" y="20782"/>
                    <a:pt x="233796" y="31173"/>
                  </a:cubicBezTo>
                  <a:cubicBezTo>
                    <a:pt x="268432" y="41564"/>
                    <a:pt x="272762" y="122093"/>
                    <a:pt x="316923" y="135082"/>
                  </a:cubicBezTo>
                  <a:cubicBezTo>
                    <a:pt x="361084" y="148071"/>
                    <a:pt x="454603" y="99580"/>
                    <a:pt x="498764" y="109105"/>
                  </a:cubicBezTo>
                  <a:cubicBezTo>
                    <a:pt x="542925" y="118630"/>
                    <a:pt x="573232" y="153266"/>
                    <a:pt x="581891" y="192232"/>
                  </a:cubicBezTo>
                </a:path>
              </a:pathLst>
            </a:custGeom>
            <a:noFill/>
            <a:ln w="28575">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8" name="Immagin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833" y="3269066"/>
            <a:ext cx="2463928" cy="925121"/>
          </a:xfrm>
          <a:prstGeom prst="rect">
            <a:avLst/>
          </a:prstGeom>
        </p:spPr>
      </p:pic>
      <p:sp>
        <p:nvSpPr>
          <p:cNvPr id="29" name="Text Box 5"/>
          <p:cNvSpPr txBox="1">
            <a:spLocks noChangeArrowheads="1"/>
          </p:cNvSpPr>
          <p:nvPr/>
        </p:nvSpPr>
        <p:spPr bwMode="auto">
          <a:xfrm>
            <a:off x="670801" y="4261832"/>
            <a:ext cx="3401408"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err="1">
                <a:solidFill>
                  <a:schemeClr val="tx1"/>
                </a:solidFill>
                <a:latin typeface="+mn-lt"/>
              </a:rPr>
              <a:t>Glyceryl</a:t>
            </a:r>
            <a:r>
              <a:rPr lang="it-IT" sz="1800" dirty="0">
                <a:solidFill>
                  <a:schemeClr val="tx1"/>
                </a:solidFill>
                <a:latin typeface="+mn-lt"/>
              </a:rPr>
              <a:t> </a:t>
            </a:r>
            <a:r>
              <a:rPr lang="it-IT" sz="1800" dirty="0" err="1">
                <a:solidFill>
                  <a:schemeClr val="tx1"/>
                </a:solidFill>
                <a:latin typeface="+mn-lt"/>
              </a:rPr>
              <a:t>trioleate</a:t>
            </a:r>
            <a:r>
              <a:rPr lang="it-IT" sz="1800" dirty="0">
                <a:solidFill>
                  <a:schemeClr val="tx1"/>
                </a:solidFill>
                <a:latin typeface="+mn-lt"/>
              </a:rPr>
              <a:t> (Gly-3OLA) </a:t>
            </a:r>
          </a:p>
        </p:txBody>
      </p:sp>
      <p:grpSp>
        <p:nvGrpSpPr>
          <p:cNvPr id="30" name="Gruppo 29"/>
          <p:cNvGrpSpPr/>
          <p:nvPr/>
        </p:nvGrpSpPr>
        <p:grpSpPr>
          <a:xfrm rot="5400000">
            <a:off x="284029" y="3441664"/>
            <a:ext cx="1118009" cy="454417"/>
            <a:chOff x="8272157" y="3633839"/>
            <a:chExt cx="1118009" cy="454417"/>
          </a:xfrm>
        </p:grpSpPr>
        <p:grpSp>
          <p:nvGrpSpPr>
            <p:cNvPr id="31" name="Gruppo 30"/>
            <p:cNvGrpSpPr/>
            <p:nvPr/>
          </p:nvGrpSpPr>
          <p:grpSpPr>
            <a:xfrm>
              <a:off x="8408969" y="3633839"/>
              <a:ext cx="981197" cy="454417"/>
              <a:chOff x="8321720" y="3620373"/>
              <a:chExt cx="981197" cy="454417"/>
            </a:xfrm>
          </p:grpSpPr>
          <p:sp>
            <p:nvSpPr>
              <p:cNvPr id="33" name="Ovale 32"/>
              <p:cNvSpPr/>
              <p:nvPr/>
            </p:nvSpPr>
            <p:spPr bwMode="auto">
              <a:xfrm>
                <a:off x="9066381" y="3716314"/>
                <a:ext cx="236536" cy="242888"/>
              </a:xfrm>
              <a:prstGeom prst="ellipse">
                <a:avLst/>
              </a:prstGeom>
              <a:solidFill>
                <a:srgbClr val="B7FFB0"/>
              </a:solidFill>
              <a:ln>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34" name="Figura a mano libera: forma 19"/>
              <p:cNvSpPr/>
              <p:nvPr/>
            </p:nvSpPr>
            <p:spPr bwMode="auto">
              <a:xfrm rot="1331554" flipH="1">
                <a:off x="8364301" y="3620373"/>
                <a:ext cx="850899" cy="176213"/>
              </a:xfrm>
              <a:custGeom>
                <a:avLst/>
                <a:gdLst>
                  <a:gd name="connsiteX0" fmla="*/ 0 w 550718"/>
                  <a:gd name="connsiteY0" fmla="*/ 14695 h 125343"/>
                  <a:gd name="connsiteX1" fmla="*/ 124691 w 550718"/>
                  <a:gd name="connsiteY1" fmla="*/ 4304 h 125343"/>
                  <a:gd name="connsiteX2" fmla="*/ 207818 w 550718"/>
                  <a:gd name="connsiteY2" fmla="*/ 77040 h 125343"/>
                  <a:gd name="connsiteX3" fmla="*/ 348095 w 550718"/>
                  <a:gd name="connsiteY3" fmla="*/ 30281 h 125343"/>
                  <a:gd name="connsiteX4" fmla="*/ 400050 w 550718"/>
                  <a:gd name="connsiteY4" fmla="*/ 118604 h 125343"/>
                  <a:gd name="connsiteX5" fmla="*/ 550718 w 550718"/>
                  <a:gd name="connsiteY5" fmla="*/ 118604 h 12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718" h="125343">
                    <a:moveTo>
                      <a:pt x="0" y="14695"/>
                    </a:moveTo>
                    <a:cubicBezTo>
                      <a:pt x="45027" y="4304"/>
                      <a:pt x="90055" y="-6087"/>
                      <a:pt x="124691" y="4304"/>
                    </a:cubicBezTo>
                    <a:cubicBezTo>
                      <a:pt x="159327" y="14695"/>
                      <a:pt x="170584" y="72711"/>
                      <a:pt x="207818" y="77040"/>
                    </a:cubicBezTo>
                    <a:cubicBezTo>
                      <a:pt x="245052" y="81370"/>
                      <a:pt x="316056" y="23354"/>
                      <a:pt x="348095" y="30281"/>
                    </a:cubicBezTo>
                    <a:cubicBezTo>
                      <a:pt x="380134" y="37208"/>
                      <a:pt x="366279" y="103883"/>
                      <a:pt x="400050" y="118604"/>
                    </a:cubicBezTo>
                    <a:cubicBezTo>
                      <a:pt x="433821" y="133325"/>
                      <a:pt x="519545" y="119470"/>
                      <a:pt x="550718" y="118604"/>
                    </a:cubicBezTo>
                  </a:path>
                </a:pathLst>
              </a:custGeom>
              <a:noFill/>
              <a:ln w="28575">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35" name="Figura a mano libera: forma 20"/>
              <p:cNvSpPr/>
              <p:nvPr/>
            </p:nvSpPr>
            <p:spPr bwMode="auto">
              <a:xfrm flipH="1">
                <a:off x="8321720" y="3860479"/>
                <a:ext cx="900113" cy="214311"/>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92232">
                    <a:moveTo>
                      <a:pt x="0" y="0"/>
                    </a:moveTo>
                    <a:cubicBezTo>
                      <a:pt x="35069" y="33771"/>
                      <a:pt x="70139" y="67542"/>
                      <a:pt x="109105" y="72737"/>
                    </a:cubicBezTo>
                    <a:cubicBezTo>
                      <a:pt x="148071" y="77933"/>
                      <a:pt x="199160" y="20782"/>
                      <a:pt x="233796" y="31173"/>
                    </a:cubicBezTo>
                    <a:cubicBezTo>
                      <a:pt x="268432" y="41564"/>
                      <a:pt x="272762" y="122093"/>
                      <a:pt x="316923" y="135082"/>
                    </a:cubicBezTo>
                    <a:cubicBezTo>
                      <a:pt x="361084" y="148071"/>
                      <a:pt x="454603" y="99580"/>
                      <a:pt x="498764" y="109105"/>
                    </a:cubicBezTo>
                    <a:cubicBezTo>
                      <a:pt x="542925" y="118630"/>
                      <a:pt x="573232" y="153266"/>
                      <a:pt x="581891" y="192232"/>
                    </a:cubicBezTo>
                  </a:path>
                </a:pathLst>
              </a:custGeom>
              <a:noFill/>
              <a:ln w="28575">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2" name="Figura a mano libera: forma 20"/>
            <p:cNvSpPr/>
            <p:nvPr/>
          </p:nvSpPr>
          <p:spPr bwMode="auto">
            <a:xfrm rot="710754" flipH="1">
              <a:off x="8272157" y="3732354"/>
              <a:ext cx="900113" cy="214311"/>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92232">
                  <a:moveTo>
                    <a:pt x="0" y="0"/>
                  </a:moveTo>
                  <a:cubicBezTo>
                    <a:pt x="35069" y="33771"/>
                    <a:pt x="70139" y="67542"/>
                    <a:pt x="109105" y="72737"/>
                  </a:cubicBezTo>
                  <a:cubicBezTo>
                    <a:pt x="148071" y="77933"/>
                    <a:pt x="199160" y="20782"/>
                    <a:pt x="233796" y="31173"/>
                  </a:cubicBezTo>
                  <a:cubicBezTo>
                    <a:pt x="268432" y="41564"/>
                    <a:pt x="272762" y="122093"/>
                    <a:pt x="316923" y="135082"/>
                  </a:cubicBezTo>
                  <a:cubicBezTo>
                    <a:pt x="361084" y="148071"/>
                    <a:pt x="454603" y="99580"/>
                    <a:pt x="498764" y="109105"/>
                  </a:cubicBezTo>
                  <a:cubicBezTo>
                    <a:pt x="542925" y="118630"/>
                    <a:pt x="573232" y="153266"/>
                    <a:pt x="581891" y="192232"/>
                  </a:cubicBezTo>
                </a:path>
              </a:pathLst>
            </a:custGeom>
            <a:noFill/>
            <a:ln w="28575">
              <a:solidFill>
                <a:srgbClr val="B7FF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36" name="Immagin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6677" y="3288177"/>
            <a:ext cx="3063990" cy="541306"/>
          </a:xfrm>
          <a:prstGeom prst="rect">
            <a:avLst/>
          </a:prstGeom>
        </p:spPr>
      </p:pic>
      <p:grpSp>
        <p:nvGrpSpPr>
          <p:cNvPr id="37" name="Gruppo 36"/>
          <p:cNvGrpSpPr/>
          <p:nvPr/>
        </p:nvGrpSpPr>
        <p:grpSpPr>
          <a:xfrm>
            <a:off x="6564457" y="3788658"/>
            <a:ext cx="987743" cy="371475"/>
            <a:chOff x="7340000" y="2486544"/>
            <a:chExt cx="987743" cy="371475"/>
          </a:xfrm>
        </p:grpSpPr>
        <p:sp>
          <p:nvSpPr>
            <p:cNvPr id="38" name="Figura a mano libera: forma 19"/>
            <p:cNvSpPr/>
            <p:nvPr/>
          </p:nvSpPr>
          <p:spPr bwMode="auto">
            <a:xfrm rot="1331554" flipH="1">
              <a:off x="7390800" y="2486544"/>
              <a:ext cx="850899" cy="176213"/>
            </a:xfrm>
            <a:custGeom>
              <a:avLst/>
              <a:gdLst>
                <a:gd name="connsiteX0" fmla="*/ 0 w 550718"/>
                <a:gd name="connsiteY0" fmla="*/ 14695 h 125343"/>
                <a:gd name="connsiteX1" fmla="*/ 124691 w 550718"/>
                <a:gd name="connsiteY1" fmla="*/ 4304 h 125343"/>
                <a:gd name="connsiteX2" fmla="*/ 207818 w 550718"/>
                <a:gd name="connsiteY2" fmla="*/ 77040 h 125343"/>
                <a:gd name="connsiteX3" fmla="*/ 348095 w 550718"/>
                <a:gd name="connsiteY3" fmla="*/ 30281 h 125343"/>
                <a:gd name="connsiteX4" fmla="*/ 400050 w 550718"/>
                <a:gd name="connsiteY4" fmla="*/ 118604 h 125343"/>
                <a:gd name="connsiteX5" fmla="*/ 550718 w 550718"/>
                <a:gd name="connsiteY5" fmla="*/ 118604 h 12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718" h="125343">
                  <a:moveTo>
                    <a:pt x="0" y="14695"/>
                  </a:moveTo>
                  <a:cubicBezTo>
                    <a:pt x="45027" y="4304"/>
                    <a:pt x="90055" y="-6087"/>
                    <a:pt x="124691" y="4304"/>
                  </a:cubicBezTo>
                  <a:cubicBezTo>
                    <a:pt x="159327" y="14695"/>
                    <a:pt x="170584" y="72711"/>
                    <a:pt x="207818" y="77040"/>
                  </a:cubicBezTo>
                  <a:cubicBezTo>
                    <a:pt x="245052" y="81370"/>
                    <a:pt x="316056" y="23354"/>
                    <a:pt x="348095" y="30281"/>
                  </a:cubicBezTo>
                  <a:cubicBezTo>
                    <a:pt x="380134" y="37208"/>
                    <a:pt x="366279" y="103883"/>
                    <a:pt x="400050" y="118604"/>
                  </a:cubicBezTo>
                  <a:cubicBezTo>
                    <a:pt x="433821" y="133325"/>
                    <a:pt x="519545" y="119470"/>
                    <a:pt x="550718" y="11860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39" name="Figura a mano libera: forma 20"/>
            <p:cNvSpPr/>
            <p:nvPr/>
          </p:nvSpPr>
          <p:spPr bwMode="auto">
            <a:xfrm flipH="1">
              <a:off x="7340000" y="2643708"/>
              <a:ext cx="900113" cy="214311"/>
            </a:xfrm>
            <a:custGeom>
              <a:avLst/>
              <a:gdLst>
                <a:gd name="connsiteX0" fmla="*/ 0 w 581891"/>
                <a:gd name="connsiteY0" fmla="*/ 0 h 192232"/>
                <a:gd name="connsiteX1" fmla="*/ 109105 w 581891"/>
                <a:gd name="connsiteY1" fmla="*/ 72737 h 192232"/>
                <a:gd name="connsiteX2" fmla="*/ 233796 w 581891"/>
                <a:gd name="connsiteY2" fmla="*/ 31173 h 192232"/>
                <a:gd name="connsiteX3" fmla="*/ 316923 w 581891"/>
                <a:gd name="connsiteY3" fmla="*/ 135082 h 192232"/>
                <a:gd name="connsiteX4" fmla="*/ 498764 w 581891"/>
                <a:gd name="connsiteY4" fmla="*/ 109105 h 192232"/>
                <a:gd name="connsiteX5" fmla="*/ 581891 w 581891"/>
                <a:gd name="connsiteY5" fmla="*/ 192232 h 1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92232">
                  <a:moveTo>
                    <a:pt x="0" y="0"/>
                  </a:moveTo>
                  <a:cubicBezTo>
                    <a:pt x="35069" y="33771"/>
                    <a:pt x="70139" y="67542"/>
                    <a:pt x="109105" y="72737"/>
                  </a:cubicBezTo>
                  <a:cubicBezTo>
                    <a:pt x="148071" y="77933"/>
                    <a:pt x="199160" y="20782"/>
                    <a:pt x="233796" y="31173"/>
                  </a:cubicBezTo>
                  <a:cubicBezTo>
                    <a:pt x="268432" y="41564"/>
                    <a:pt x="272762" y="122093"/>
                    <a:pt x="316923" y="135082"/>
                  </a:cubicBezTo>
                  <a:cubicBezTo>
                    <a:pt x="361084" y="148071"/>
                    <a:pt x="454603" y="99580"/>
                    <a:pt x="498764" y="109105"/>
                  </a:cubicBezTo>
                  <a:cubicBezTo>
                    <a:pt x="542925" y="118630"/>
                    <a:pt x="573232" y="153266"/>
                    <a:pt x="581891" y="1922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e 39"/>
            <p:cNvSpPr/>
            <p:nvPr/>
          </p:nvSpPr>
          <p:spPr bwMode="auto">
            <a:xfrm>
              <a:off x="8091207" y="2542240"/>
              <a:ext cx="236536" cy="242888"/>
            </a:xfrm>
            <a:prstGeom prst="ellipse">
              <a:avLst/>
            </a:prstGeom>
            <a:solidFill>
              <a:srgbClr val="4DAD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Rettangolo 40"/>
          <p:cNvSpPr/>
          <p:nvPr/>
        </p:nvSpPr>
        <p:spPr>
          <a:xfrm>
            <a:off x="4477758" y="4094752"/>
            <a:ext cx="2490513" cy="230832"/>
          </a:xfrm>
          <a:prstGeom prst="rect">
            <a:avLst/>
          </a:prstGeom>
        </p:spPr>
        <p:txBody>
          <a:bodyPr wrap="square">
            <a:spAutoFit/>
          </a:bodyPr>
          <a:lstStyle/>
          <a:p>
            <a:pPr marL="0" marR="0" lvl="0" indent="0" algn="just" defTabSz="1224656" rtl="0" eaLnBrk="1" fontAlgn="auto" latinLnBrk="0" hangingPunct="1">
              <a:lnSpc>
                <a:spcPct val="100000"/>
              </a:lnSpc>
              <a:spcBef>
                <a:spcPts val="0"/>
              </a:spcBef>
              <a:spcAft>
                <a:spcPts val="0"/>
              </a:spcAft>
              <a:buClr>
                <a:srgbClr val="990000"/>
              </a:buClr>
              <a:buSzTx/>
              <a:buFontTx/>
              <a:buNone/>
              <a:tabLst/>
              <a:defRPr/>
            </a:pPr>
            <a:r>
              <a:rPr kumimoji="0" lang="en-GB" altLang="en-US" sz="900" b="0" i="0"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1,2–Dioleoyl-</a:t>
            </a:r>
            <a:r>
              <a:rPr kumimoji="0" lang="en-GB" altLang="en-US" sz="900" b="0" i="1"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sn</a:t>
            </a:r>
            <a:r>
              <a:rPr kumimoji="0" lang="en-GB" altLang="en-US" sz="900" b="0" i="0" u="none" strike="noStrike" kern="1200" cap="none" spc="0" normalizeH="0" baseline="0" noProof="0" dirty="0">
                <a:ln>
                  <a:noFill/>
                </a:ln>
                <a:solidFill>
                  <a:srgbClr val="003300"/>
                </a:solidFill>
                <a:effectLst/>
                <a:uLnTx/>
                <a:uFillTx/>
                <a:latin typeface="Bell MT" panose="02020503060305020303" pitchFamily="18" charset="0"/>
                <a:ea typeface="+mn-ea"/>
                <a:cs typeface="+mn-cs"/>
              </a:rPr>
              <a:t>-Glycero-3-Phosphoetanolamine </a:t>
            </a:r>
          </a:p>
        </p:txBody>
      </p:sp>
      <p:sp>
        <p:nvSpPr>
          <p:cNvPr id="42" name="Text Box 5"/>
          <p:cNvSpPr txBox="1">
            <a:spLocks noChangeArrowheads="1"/>
          </p:cNvSpPr>
          <p:nvPr/>
        </p:nvSpPr>
        <p:spPr bwMode="auto">
          <a:xfrm>
            <a:off x="6097130" y="4328385"/>
            <a:ext cx="1003444" cy="369332"/>
          </a:xfrm>
          <a:prstGeom prst="rect">
            <a:avLst/>
          </a:prstGeom>
        </p:spPr>
        <p:txBody>
          <a:bodyPr wrap="square">
            <a:spAutoFit/>
          </a:bodyPr>
          <a:lstStyle>
            <a:defPPr>
              <a:defRPr lang="en-US"/>
            </a:defPPr>
            <a:lvl1pPr algn="just">
              <a:defRPr sz="2000">
                <a:solidFill>
                  <a:srgbClr val="002060"/>
                </a:solidFill>
                <a:latin typeface="Bell MT" panose="02020503060305020303" pitchFamily="18" charset="0"/>
              </a:defRPr>
            </a:lvl1pPr>
          </a:lstStyle>
          <a:p>
            <a:pPr marL="0" marR="0" lvl="0" indent="0" algn="just"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rPr>
              <a:t>DOPE</a:t>
            </a:r>
            <a:r>
              <a:rPr kumimoji="0" lang="it-IT" sz="1800" b="0" i="0" u="none" strike="noStrike" kern="1200" cap="none" spc="0" normalizeH="0" baseline="0" noProof="0" dirty="0">
                <a:ln>
                  <a:noFill/>
                </a:ln>
                <a:solidFill>
                  <a:srgbClr val="002060"/>
                </a:solidFill>
                <a:effectLst/>
                <a:uLnTx/>
                <a:uFillTx/>
                <a:latin typeface="Bell MT" panose="02020503060305020303" pitchFamily="18" charset="0"/>
                <a:ea typeface="+mn-ea"/>
                <a:cs typeface="+mn-cs"/>
              </a:rPr>
              <a:t> </a:t>
            </a:r>
          </a:p>
        </p:txBody>
      </p:sp>
      <p:grpSp>
        <p:nvGrpSpPr>
          <p:cNvPr id="122" name="Gruppo 121"/>
          <p:cNvGrpSpPr/>
          <p:nvPr/>
        </p:nvGrpSpPr>
        <p:grpSpPr>
          <a:xfrm>
            <a:off x="2185954" y="4750147"/>
            <a:ext cx="7986431" cy="2078451"/>
            <a:chOff x="1577796" y="4439578"/>
            <a:chExt cx="9292768" cy="2418422"/>
          </a:xfrm>
        </p:grpSpPr>
        <p:pic>
          <p:nvPicPr>
            <p:cNvPr id="3" name="Immagine 2"/>
            <p:cNvPicPr>
              <a:picLocks noChangeAspect="1"/>
            </p:cNvPicPr>
            <p:nvPr/>
          </p:nvPicPr>
          <p:blipFill>
            <a:blip r:embed="rId8"/>
            <a:stretch>
              <a:fillRect/>
            </a:stretch>
          </p:blipFill>
          <p:spPr>
            <a:xfrm>
              <a:off x="1577796" y="4533900"/>
              <a:ext cx="7239000" cy="2324100"/>
            </a:xfrm>
            <a:prstGeom prst="rect">
              <a:avLst/>
            </a:prstGeom>
          </p:spPr>
        </p:pic>
        <p:sp>
          <p:nvSpPr>
            <p:cNvPr id="6" name="Rettangolo 5"/>
            <p:cNvSpPr/>
            <p:nvPr/>
          </p:nvSpPr>
          <p:spPr>
            <a:xfrm>
              <a:off x="7630687" y="6388971"/>
              <a:ext cx="3166592" cy="465556"/>
            </a:xfrm>
            <a:prstGeom prst="rect">
              <a:avLst/>
            </a:prstGeom>
          </p:spPr>
          <p:txBody>
            <a:bodyPr wrap="square">
              <a:spAutoFit/>
            </a:bodyPr>
            <a:lstStyle/>
            <a:p>
              <a:pPr marL="0" marR="0" lvl="0" indent="0" algn="l" defTabSz="1224656"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Bae</a:t>
              </a:r>
              <a:r>
                <a:rPr kumimoji="0" lang="it-IT"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K. H. et al. </a:t>
              </a:r>
              <a:r>
                <a:rPr kumimoji="0" lang="it-IT" sz="1000" b="0"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Adv</a:t>
              </a:r>
              <a:r>
                <a:rPr kumimoji="0" lang="it-IT" sz="10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Healthcare Mater. </a:t>
              </a:r>
              <a:r>
                <a:rPr kumimoji="0" lang="it-IT"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2, 2013</a:t>
              </a:r>
            </a:p>
            <a:p>
              <a:pPr marL="0" marR="0" lvl="0" indent="0" algn="l" defTabSz="1224656"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Grillone</a:t>
              </a:r>
              <a:r>
                <a:rPr kumimoji="0" lang="it-IT"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 et al.</a:t>
              </a:r>
              <a:r>
                <a:rPr kumimoji="0" lang="it-IT" sz="10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it-IT" sz="1000" b="0"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Adv</a:t>
              </a:r>
              <a:r>
                <a:rPr kumimoji="0" lang="it-IT" sz="10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Healthcare Mater.</a:t>
              </a:r>
              <a:r>
                <a:rPr kumimoji="0" lang="it-IT"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4, 2015</a:t>
              </a:r>
            </a:p>
          </p:txBody>
        </p:sp>
        <p:grpSp>
          <p:nvGrpSpPr>
            <p:cNvPr id="43" name="Gruppo 42"/>
            <p:cNvGrpSpPr/>
            <p:nvPr/>
          </p:nvGrpSpPr>
          <p:grpSpPr>
            <a:xfrm>
              <a:off x="9085783" y="4458392"/>
              <a:ext cx="1680563" cy="1760973"/>
              <a:chOff x="561703" y="418011"/>
              <a:chExt cx="3827417" cy="4010550"/>
            </a:xfrm>
          </p:grpSpPr>
          <p:sp>
            <p:nvSpPr>
              <p:cNvPr id="44" name="Rettangolo 43"/>
              <p:cNvSpPr/>
              <p:nvPr/>
            </p:nvSpPr>
            <p:spPr>
              <a:xfrm>
                <a:off x="561703" y="418011"/>
                <a:ext cx="3827417" cy="401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uppo 44"/>
              <p:cNvGrpSpPr/>
              <p:nvPr/>
            </p:nvGrpSpPr>
            <p:grpSpPr>
              <a:xfrm>
                <a:off x="683774" y="540493"/>
                <a:ext cx="3595550" cy="3766225"/>
                <a:chOff x="4241013" y="1767474"/>
                <a:chExt cx="3595550" cy="3766225"/>
              </a:xfrm>
            </p:grpSpPr>
            <p:pic>
              <p:nvPicPr>
                <p:cNvPr id="46" name="Immagine 45"/>
                <p:cNvPicPr>
                  <a:picLocks noChangeAspect="1"/>
                </p:cNvPicPr>
                <p:nvPr/>
              </p:nvPicPr>
              <p:blipFill>
                <a:blip r:embed="rId9"/>
                <a:stretch>
                  <a:fillRect/>
                </a:stretch>
              </p:blipFill>
              <p:spPr>
                <a:xfrm>
                  <a:off x="4342793" y="1887522"/>
                  <a:ext cx="3493770" cy="3481965"/>
                </a:xfrm>
                <a:prstGeom prst="ellipse">
                  <a:avLst/>
                </a:prstGeom>
              </p:spPr>
            </p:pic>
            <p:sp>
              <p:nvSpPr>
                <p:cNvPr id="47" name="Rettangolo 46"/>
                <p:cNvSpPr/>
                <p:nvPr/>
              </p:nvSpPr>
              <p:spPr>
                <a:xfrm rot="3171213">
                  <a:off x="5323937" y="2773422"/>
                  <a:ext cx="259469"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48" name="Ovale 47"/>
                <p:cNvSpPr/>
                <p:nvPr/>
              </p:nvSpPr>
              <p:spPr bwMode="auto">
                <a:xfrm rot="3046880">
                  <a:off x="5288996" y="2676453"/>
                  <a:ext cx="170884" cy="175473"/>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Connettore diritto 48"/>
                <p:cNvCxnSpPr>
                  <a:stCxn id="48" idx="6"/>
                </p:cNvCxnSpPr>
                <p:nvPr/>
              </p:nvCxnSpPr>
              <p:spPr>
                <a:xfrm rot="257080">
                  <a:off x="5423809" y="2834579"/>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ttangolo 49"/>
                <p:cNvSpPr/>
                <p:nvPr/>
              </p:nvSpPr>
              <p:spPr>
                <a:xfrm rot="2296736">
                  <a:off x="5213339" y="2885980"/>
                  <a:ext cx="259470"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51" name="Ovale 50"/>
                <p:cNvSpPr/>
                <p:nvPr/>
              </p:nvSpPr>
              <p:spPr bwMode="auto">
                <a:xfrm rot="2172403">
                  <a:off x="5152747" y="2807613"/>
                  <a:ext cx="170885" cy="175473"/>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Connettore diritto 51"/>
                <p:cNvCxnSpPr>
                  <a:stCxn id="51" idx="6"/>
                </p:cNvCxnSpPr>
                <p:nvPr/>
              </p:nvCxnSpPr>
              <p:spPr>
                <a:xfrm rot="20982603">
                  <a:off x="5316927" y="2934423"/>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ttangolo 52"/>
                <p:cNvSpPr/>
                <p:nvPr/>
              </p:nvSpPr>
              <p:spPr>
                <a:xfrm rot="4880748">
                  <a:off x="5784124" y="2554447"/>
                  <a:ext cx="259469"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54" name="Ovale 53"/>
                <p:cNvSpPr/>
                <p:nvPr/>
              </p:nvSpPr>
              <p:spPr bwMode="auto">
                <a:xfrm rot="4756415">
                  <a:off x="5807834" y="2432134"/>
                  <a:ext cx="170884" cy="175473"/>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Connettore diritto 54"/>
                <p:cNvCxnSpPr>
                  <a:stCxn id="54" idx="6"/>
                </p:cNvCxnSpPr>
                <p:nvPr/>
              </p:nvCxnSpPr>
              <p:spPr>
                <a:xfrm rot="1966615">
                  <a:off x="5867351" y="2625858"/>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ttangolo 55"/>
                <p:cNvSpPr/>
                <p:nvPr/>
              </p:nvSpPr>
              <p:spPr>
                <a:xfrm rot="5912295">
                  <a:off x="6118334" y="2562783"/>
                  <a:ext cx="259469"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57" name="Ovale 56"/>
                <p:cNvSpPr/>
                <p:nvPr/>
              </p:nvSpPr>
              <p:spPr bwMode="auto">
                <a:xfrm rot="5787962">
                  <a:off x="6180852" y="2440113"/>
                  <a:ext cx="170884" cy="175473"/>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Connettore diritto 57"/>
                <p:cNvCxnSpPr>
                  <a:stCxn id="57" idx="6"/>
                </p:cNvCxnSpPr>
                <p:nvPr/>
              </p:nvCxnSpPr>
              <p:spPr>
                <a:xfrm rot="2998162">
                  <a:off x="6189826" y="2636010"/>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ttangolo 58"/>
                <p:cNvSpPr/>
                <p:nvPr/>
              </p:nvSpPr>
              <p:spPr>
                <a:xfrm rot="7337345">
                  <a:off x="6442930" y="2668363"/>
                  <a:ext cx="259469"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60" name="Ovale 59"/>
                <p:cNvSpPr/>
                <p:nvPr/>
              </p:nvSpPr>
              <p:spPr bwMode="auto">
                <a:xfrm rot="7213012">
                  <a:off x="6555670" y="2563921"/>
                  <a:ext cx="170884" cy="175473"/>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 name="Connettore diritto 60"/>
                <p:cNvCxnSpPr>
                  <a:stCxn id="60" idx="6"/>
                </p:cNvCxnSpPr>
                <p:nvPr/>
              </p:nvCxnSpPr>
              <p:spPr>
                <a:xfrm rot="4423212">
                  <a:off x="6498411" y="2738285"/>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rot="9905566">
                  <a:off x="6862595" y="3168373"/>
                  <a:ext cx="259470"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cxnSp>
              <p:nvCxnSpPr>
                <p:cNvPr id="63" name="Connettore diritto 62"/>
                <p:cNvCxnSpPr>
                  <a:stCxn id="111" idx="6"/>
                </p:cNvCxnSpPr>
                <p:nvPr/>
              </p:nvCxnSpPr>
              <p:spPr>
                <a:xfrm rot="6991433">
                  <a:off x="6897559" y="3217811"/>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ttangolo 63"/>
                <p:cNvSpPr/>
                <p:nvPr/>
              </p:nvSpPr>
              <p:spPr>
                <a:xfrm rot="10674863">
                  <a:off x="6908926" y="3337930"/>
                  <a:ext cx="259470"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65" name="Ovale 64"/>
                <p:cNvSpPr/>
                <p:nvPr/>
              </p:nvSpPr>
              <p:spPr bwMode="auto">
                <a:xfrm rot="10550530">
                  <a:off x="7082910" y="3338008"/>
                  <a:ext cx="170885" cy="175473"/>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Connettore diritto 65"/>
                <p:cNvCxnSpPr>
                  <a:stCxn id="65" idx="6"/>
                </p:cNvCxnSpPr>
                <p:nvPr/>
              </p:nvCxnSpPr>
              <p:spPr>
                <a:xfrm rot="7760730">
                  <a:off x="6941263" y="3378896"/>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ttangolo 66"/>
                <p:cNvSpPr/>
                <p:nvPr/>
              </p:nvSpPr>
              <p:spPr>
                <a:xfrm rot="12687122">
                  <a:off x="6788561" y="4002505"/>
                  <a:ext cx="259470"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68" name="Ovale 67"/>
                <p:cNvSpPr/>
                <p:nvPr/>
              </p:nvSpPr>
              <p:spPr bwMode="auto">
                <a:xfrm rot="12562789">
                  <a:off x="6952168" y="4080544"/>
                  <a:ext cx="170885" cy="175473"/>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Connettore diritto 68"/>
                <p:cNvCxnSpPr>
                  <a:stCxn id="68" idx="6"/>
                </p:cNvCxnSpPr>
                <p:nvPr/>
              </p:nvCxnSpPr>
              <p:spPr>
                <a:xfrm rot="9772989">
                  <a:off x="6831291" y="4026020"/>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ttangolo 69"/>
                <p:cNvSpPr/>
                <p:nvPr/>
              </p:nvSpPr>
              <p:spPr>
                <a:xfrm rot="14084155">
                  <a:off x="6563096" y="4248873"/>
                  <a:ext cx="292221"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71" name="Ovale 70"/>
                <p:cNvSpPr/>
                <p:nvPr/>
              </p:nvSpPr>
              <p:spPr bwMode="auto">
                <a:xfrm rot="13959822">
                  <a:off x="6709034" y="4373490"/>
                  <a:ext cx="170884" cy="175471"/>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Connettore diritto 71"/>
                <p:cNvCxnSpPr>
                  <a:stCxn id="71" idx="6"/>
                </p:cNvCxnSpPr>
                <p:nvPr/>
              </p:nvCxnSpPr>
              <p:spPr>
                <a:xfrm rot="11170022">
                  <a:off x="6632685" y="4267180"/>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ttangolo 72"/>
                <p:cNvSpPr/>
                <p:nvPr/>
              </p:nvSpPr>
              <p:spPr>
                <a:xfrm rot="15245873">
                  <a:off x="6278561" y="4417743"/>
                  <a:ext cx="273971"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74" name="Ovale 73"/>
                <p:cNvSpPr/>
                <p:nvPr/>
              </p:nvSpPr>
              <p:spPr bwMode="auto">
                <a:xfrm rot="15121540">
                  <a:off x="6368680" y="4555134"/>
                  <a:ext cx="170884" cy="175471"/>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Connettore diritto 74"/>
                <p:cNvCxnSpPr>
                  <a:stCxn id="74" idx="6"/>
                </p:cNvCxnSpPr>
                <p:nvPr/>
              </p:nvCxnSpPr>
              <p:spPr>
                <a:xfrm rot="12331740">
                  <a:off x="6342589" y="4422118"/>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ttangolo 75"/>
                <p:cNvSpPr/>
                <p:nvPr/>
              </p:nvSpPr>
              <p:spPr>
                <a:xfrm rot="15783706">
                  <a:off x="6123665" y="4452974"/>
                  <a:ext cx="272870"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77" name="Ovale 76"/>
                <p:cNvSpPr/>
                <p:nvPr/>
              </p:nvSpPr>
              <p:spPr bwMode="auto">
                <a:xfrm rot="15659373">
                  <a:off x="6187097" y="4589866"/>
                  <a:ext cx="179708" cy="175471"/>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ttore diritto 77"/>
                <p:cNvCxnSpPr>
                  <a:stCxn id="77" idx="6"/>
                </p:cNvCxnSpPr>
                <p:nvPr/>
              </p:nvCxnSpPr>
              <p:spPr>
                <a:xfrm flipH="1" flipV="1">
                  <a:off x="6236089" y="4432389"/>
                  <a:ext cx="26793" cy="1564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ttangolo 78"/>
                <p:cNvSpPr/>
                <p:nvPr/>
              </p:nvSpPr>
              <p:spPr>
                <a:xfrm rot="17028504">
                  <a:off x="5797711" y="4461347"/>
                  <a:ext cx="264955"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80" name="Ovale 79"/>
                <p:cNvSpPr/>
                <p:nvPr/>
              </p:nvSpPr>
              <p:spPr bwMode="auto">
                <a:xfrm rot="16904171">
                  <a:off x="5814138" y="4596191"/>
                  <a:ext cx="170884" cy="175471"/>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1" name="Connettore diritto 80"/>
                <p:cNvCxnSpPr>
                  <a:stCxn id="80" idx="6"/>
                </p:cNvCxnSpPr>
                <p:nvPr/>
              </p:nvCxnSpPr>
              <p:spPr>
                <a:xfrm rot="14114371">
                  <a:off x="5874661" y="4457950"/>
                  <a:ext cx="116764" cy="1201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ttangolo 81"/>
                <p:cNvSpPr/>
                <p:nvPr/>
              </p:nvSpPr>
              <p:spPr>
                <a:xfrm rot="19541587">
                  <a:off x="5204137" y="4125426"/>
                  <a:ext cx="283595"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83" name="Ovale 82"/>
                <p:cNvSpPr/>
                <p:nvPr/>
              </p:nvSpPr>
              <p:spPr bwMode="auto">
                <a:xfrm rot="19417254">
                  <a:off x="5143896" y="4217893"/>
                  <a:ext cx="170885" cy="175471"/>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Connettore diritto 83"/>
                <p:cNvCxnSpPr>
                  <a:stCxn id="83" idx="6"/>
                </p:cNvCxnSpPr>
                <p:nvPr/>
              </p:nvCxnSpPr>
              <p:spPr>
                <a:xfrm rot="16627454">
                  <a:off x="5306616" y="4144379"/>
                  <a:ext cx="116764" cy="1201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ttangolo 84"/>
                <p:cNvSpPr/>
                <p:nvPr/>
              </p:nvSpPr>
              <p:spPr>
                <a:xfrm rot="20120279">
                  <a:off x="5107660" y="3994300"/>
                  <a:ext cx="293197"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86" name="Ovale 85"/>
                <p:cNvSpPr/>
                <p:nvPr/>
              </p:nvSpPr>
              <p:spPr bwMode="auto">
                <a:xfrm rot="19995946">
                  <a:off x="5035960" y="4062333"/>
                  <a:ext cx="170885" cy="175471"/>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7" name="Connettore diritto 86"/>
                <p:cNvCxnSpPr>
                  <a:stCxn id="86" idx="6"/>
                </p:cNvCxnSpPr>
                <p:nvPr/>
              </p:nvCxnSpPr>
              <p:spPr>
                <a:xfrm rot="17206146">
                  <a:off x="5213712" y="4012978"/>
                  <a:ext cx="116764" cy="1201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ttangolo 87"/>
                <p:cNvSpPr/>
                <p:nvPr/>
              </p:nvSpPr>
              <p:spPr>
                <a:xfrm rot="699821">
                  <a:off x="5005038" y="3354815"/>
                  <a:ext cx="259470"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89" name="Ovale 88"/>
                <p:cNvSpPr/>
                <p:nvPr/>
              </p:nvSpPr>
              <p:spPr bwMode="auto">
                <a:xfrm rot="575488">
                  <a:off x="4921980" y="3335474"/>
                  <a:ext cx="170885" cy="175473"/>
                </a:xfrm>
                <a:prstGeom prst="ellipse">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0" name="Connettore diritto 89"/>
                <p:cNvCxnSpPr>
                  <a:stCxn id="89" idx="6"/>
                </p:cNvCxnSpPr>
                <p:nvPr/>
              </p:nvCxnSpPr>
              <p:spPr>
                <a:xfrm rot="19385688">
                  <a:off x="5116059" y="3390347"/>
                  <a:ext cx="116764" cy="1201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ttangolo 90"/>
                <p:cNvSpPr/>
                <p:nvPr/>
              </p:nvSpPr>
              <p:spPr>
                <a:xfrm rot="21074618">
                  <a:off x="4987465" y="3688643"/>
                  <a:ext cx="294204" cy="187200"/>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92" name="Ovale 91"/>
                <p:cNvSpPr/>
                <p:nvPr/>
              </p:nvSpPr>
              <p:spPr bwMode="auto">
                <a:xfrm rot="21003099">
                  <a:off x="4903479" y="3715726"/>
                  <a:ext cx="170885" cy="175471"/>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Connettore diritto 92"/>
                <p:cNvCxnSpPr>
                  <a:stCxn id="92" idx="6"/>
                </p:cNvCxnSpPr>
                <p:nvPr/>
              </p:nvCxnSpPr>
              <p:spPr>
                <a:xfrm rot="18213299">
                  <a:off x="5097043" y="3713171"/>
                  <a:ext cx="116764" cy="1201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e 93"/>
                <p:cNvSpPr/>
                <p:nvPr/>
              </p:nvSpPr>
              <p:spPr>
                <a:xfrm rot="1329078">
                  <a:off x="6354783" y="1767474"/>
                  <a:ext cx="510998" cy="794833"/>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95" name="Ovale 94"/>
                <p:cNvSpPr/>
                <p:nvPr/>
              </p:nvSpPr>
              <p:spPr bwMode="auto">
                <a:xfrm rot="6644067">
                  <a:off x="6365453" y="2503526"/>
                  <a:ext cx="170884"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e 95"/>
                <p:cNvSpPr/>
                <p:nvPr/>
              </p:nvSpPr>
              <p:spPr>
                <a:xfrm rot="3776236">
                  <a:off x="7178610" y="2511782"/>
                  <a:ext cx="510998" cy="794834"/>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97" name="Ovale 96"/>
                <p:cNvSpPr/>
                <p:nvPr/>
              </p:nvSpPr>
              <p:spPr bwMode="auto">
                <a:xfrm rot="9091225">
                  <a:off x="6941342" y="2971916"/>
                  <a:ext cx="170884"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Ovale 97"/>
                <p:cNvSpPr/>
                <p:nvPr/>
              </p:nvSpPr>
              <p:spPr>
                <a:xfrm rot="8136260">
                  <a:off x="7014031" y="4232309"/>
                  <a:ext cx="510998" cy="794833"/>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99" name="Ovale 98"/>
                <p:cNvSpPr/>
                <p:nvPr/>
              </p:nvSpPr>
              <p:spPr bwMode="auto">
                <a:xfrm rot="13451249">
                  <a:off x="6836429" y="4241355"/>
                  <a:ext cx="170884"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e 99"/>
                <p:cNvSpPr/>
                <p:nvPr/>
              </p:nvSpPr>
              <p:spPr>
                <a:xfrm rot="10800000">
                  <a:off x="5901571" y="4738866"/>
                  <a:ext cx="510998" cy="794833"/>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01" name="Ovale 100"/>
                <p:cNvSpPr/>
                <p:nvPr/>
              </p:nvSpPr>
              <p:spPr bwMode="auto">
                <a:xfrm rot="16114989">
                  <a:off x="6011122" y="4609778"/>
                  <a:ext cx="170884"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e 101"/>
                <p:cNvSpPr/>
                <p:nvPr/>
              </p:nvSpPr>
              <p:spPr>
                <a:xfrm rot="14978722">
                  <a:off x="4315098" y="3760156"/>
                  <a:ext cx="646664" cy="794834"/>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03" name="Rettangolo 102"/>
                <p:cNvSpPr/>
                <p:nvPr/>
              </p:nvSpPr>
              <p:spPr>
                <a:xfrm rot="20418044">
                  <a:off x="5045433" y="3839327"/>
                  <a:ext cx="282649" cy="187202"/>
                </a:xfrm>
                <a:prstGeom prst="rect">
                  <a:avLst/>
                </a:prstGeom>
                <a:solidFill>
                  <a:srgbClr val="B7FFB0"/>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04" name="Ovale 103"/>
                <p:cNvSpPr/>
                <p:nvPr/>
              </p:nvSpPr>
              <p:spPr bwMode="auto">
                <a:xfrm rot="20293711">
                  <a:off x="4950766" y="3902461"/>
                  <a:ext cx="170885"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5" name="Connettore diritto 104"/>
                <p:cNvCxnSpPr/>
                <p:nvPr/>
              </p:nvCxnSpPr>
              <p:spPr>
                <a:xfrm rot="14978722">
                  <a:off x="5203330" y="3886903"/>
                  <a:ext cx="0" cy="167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a:xfrm rot="14978722">
                  <a:off x="5178309" y="3815526"/>
                  <a:ext cx="0" cy="167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e 106"/>
                <p:cNvSpPr/>
                <p:nvPr/>
              </p:nvSpPr>
              <p:spPr>
                <a:xfrm rot="18299732">
                  <a:off x="4496558" y="2395643"/>
                  <a:ext cx="510998" cy="794834"/>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08" name="Ovale 107"/>
                <p:cNvSpPr/>
                <p:nvPr/>
              </p:nvSpPr>
              <p:spPr bwMode="auto">
                <a:xfrm rot="2014721">
                  <a:off x="5044680" y="2970250"/>
                  <a:ext cx="170885"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e 108"/>
                <p:cNvSpPr/>
                <p:nvPr/>
              </p:nvSpPr>
              <p:spPr>
                <a:xfrm rot="1329078">
                  <a:off x="4817891" y="4387927"/>
                  <a:ext cx="510998" cy="794833"/>
                </a:xfrm>
                <a:prstGeom prst="ellipse">
                  <a:avLst/>
                </a:prstGeom>
                <a:solidFill>
                  <a:schemeClr val="bg1"/>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10" name="Ovale 109"/>
                <p:cNvSpPr/>
                <p:nvPr/>
              </p:nvSpPr>
              <p:spPr bwMode="auto">
                <a:xfrm rot="9091225">
                  <a:off x="5282871" y="4348258"/>
                  <a:ext cx="170884" cy="175474"/>
                </a:xfrm>
                <a:prstGeom prst="ellipse">
                  <a:avLst/>
                </a:prstGeom>
                <a:solidFill>
                  <a:srgbClr val="4DAD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e 110"/>
                <p:cNvSpPr/>
                <p:nvPr/>
              </p:nvSpPr>
              <p:spPr bwMode="auto">
                <a:xfrm rot="9781233">
                  <a:off x="7032060" y="3139816"/>
                  <a:ext cx="170885" cy="175473"/>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12" name="Ovale 111"/>
            <p:cNvSpPr/>
            <p:nvPr/>
          </p:nvSpPr>
          <p:spPr>
            <a:xfrm>
              <a:off x="9030942" y="4439578"/>
              <a:ext cx="1839622" cy="17698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3" name="Connettore diritto 112"/>
            <p:cNvCxnSpPr>
              <a:stCxn id="112" idx="1"/>
            </p:cNvCxnSpPr>
            <p:nvPr/>
          </p:nvCxnSpPr>
          <p:spPr>
            <a:xfrm flipH="1">
              <a:off x="8444564" y="4698761"/>
              <a:ext cx="855784" cy="647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p:cNvCxnSpPr>
              <a:stCxn id="112" idx="3"/>
            </p:cNvCxnSpPr>
            <p:nvPr/>
          </p:nvCxnSpPr>
          <p:spPr>
            <a:xfrm flipH="1" flipV="1">
              <a:off x="8476721" y="5397842"/>
              <a:ext cx="823627" cy="55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5" name="Immagin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9892" y="3185490"/>
            <a:ext cx="3252051" cy="449867"/>
          </a:xfrm>
          <a:prstGeom prst="rect">
            <a:avLst/>
          </a:prstGeom>
        </p:spPr>
      </p:pic>
      <p:grpSp>
        <p:nvGrpSpPr>
          <p:cNvPr id="116" name="Gruppo 115"/>
          <p:cNvGrpSpPr/>
          <p:nvPr/>
        </p:nvGrpSpPr>
        <p:grpSpPr>
          <a:xfrm>
            <a:off x="9887766" y="3523446"/>
            <a:ext cx="989645" cy="430944"/>
            <a:chOff x="10067310" y="1848903"/>
            <a:chExt cx="1184219" cy="515672"/>
          </a:xfrm>
        </p:grpSpPr>
        <p:pic>
          <p:nvPicPr>
            <p:cNvPr id="117" name="Immagine 116"/>
            <p:cNvPicPr>
              <a:picLocks noChangeAspect="1"/>
            </p:cNvPicPr>
            <p:nvPr/>
          </p:nvPicPr>
          <p:blipFill>
            <a:blip r:embed="rId11"/>
            <a:stretch>
              <a:fillRect/>
            </a:stretch>
          </p:blipFill>
          <p:spPr>
            <a:xfrm>
              <a:off x="10067310" y="1848903"/>
              <a:ext cx="616480" cy="515672"/>
            </a:xfrm>
            <a:prstGeom prst="rect">
              <a:avLst/>
            </a:prstGeom>
          </p:spPr>
        </p:pic>
        <p:sp>
          <p:nvSpPr>
            <p:cNvPr id="118" name="Ovale 117"/>
            <p:cNvSpPr/>
            <p:nvPr/>
          </p:nvSpPr>
          <p:spPr bwMode="auto">
            <a:xfrm>
              <a:off x="10498558" y="1987676"/>
              <a:ext cx="236536" cy="242888"/>
            </a:xfrm>
            <a:prstGeom prst="ellipse">
              <a:avLst/>
            </a:prstGeom>
            <a:solidFill>
              <a:srgbClr val="4DAD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white"/>
                </a:solidFill>
                <a:effectLst/>
                <a:uLnTx/>
                <a:uFillTx/>
                <a:latin typeface="Calibri"/>
                <a:ea typeface="+mn-ea"/>
                <a:cs typeface="+mn-cs"/>
              </a:endParaRPr>
            </a:p>
          </p:txBody>
        </p:sp>
        <p:sp>
          <p:nvSpPr>
            <p:cNvPr id="119" name="Figura a mano libera 118"/>
            <p:cNvSpPr/>
            <p:nvPr/>
          </p:nvSpPr>
          <p:spPr>
            <a:xfrm>
              <a:off x="10716455" y="1997524"/>
              <a:ext cx="535074" cy="65440"/>
            </a:xfrm>
            <a:custGeom>
              <a:avLst/>
              <a:gdLst>
                <a:gd name="connsiteX0" fmla="*/ 0 w 535074"/>
                <a:gd name="connsiteY0" fmla="*/ 43032 h 65440"/>
                <a:gd name="connsiteX1" fmla="*/ 158261 w 535074"/>
                <a:gd name="connsiteY1" fmla="*/ 326 h 65440"/>
                <a:gd name="connsiteX2" fmla="*/ 314011 w 535074"/>
                <a:gd name="connsiteY2" fmla="*/ 63128 h 65440"/>
                <a:gd name="connsiteX3" fmla="*/ 494881 w 535074"/>
                <a:gd name="connsiteY3" fmla="*/ 50568 h 65440"/>
                <a:gd name="connsiteX4" fmla="*/ 535074 w 535074"/>
                <a:gd name="connsiteY4" fmla="*/ 38007 h 6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74" h="65440">
                  <a:moveTo>
                    <a:pt x="0" y="43032"/>
                  </a:moveTo>
                  <a:cubicBezTo>
                    <a:pt x="52963" y="20004"/>
                    <a:pt x="105926" y="-3023"/>
                    <a:pt x="158261" y="326"/>
                  </a:cubicBezTo>
                  <a:cubicBezTo>
                    <a:pt x="210596" y="3675"/>
                    <a:pt x="257908" y="54754"/>
                    <a:pt x="314011" y="63128"/>
                  </a:cubicBezTo>
                  <a:cubicBezTo>
                    <a:pt x="370114" y="71502"/>
                    <a:pt x="458037" y="54755"/>
                    <a:pt x="494881" y="50568"/>
                  </a:cubicBezTo>
                  <a:cubicBezTo>
                    <a:pt x="531725" y="46381"/>
                    <a:pt x="533399" y="42194"/>
                    <a:pt x="535074" y="38007"/>
                  </a:cubicBezTo>
                </a:path>
              </a:pathLst>
            </a:custGeom>
            <a:noFill/>
            <a:ln w="28575">
              <a:solidFill>
                <a:schemeClr val="tx1"/>
              </a:solidFill>
            </a:ln>
          </p:spPr>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black"/>
                </a:solidFill>
                <a:effectLst/>
                <a:uLnTx/>
                <a:uFillTx/>
                <a:latin typeface="Calibri"/>
                <a:ea typeface="+mn-ea"/>
                <a:cs typeface="+mn-cs"/>
              </a:endParaRPr>
            </a:p>
          </p:txBody>
        </p:sp>
        <p:sp>
          <p:nvSpPr>
            <p:cNvPr id="120" name="Figura a mano libera 119"/>
            <p:cNvSpPr/>
            <p:nvPr/>
          </p:nvSpPr>
          <p:spPr>
            <a:xfrm>
              <a:off x="10727960" y="2122133"/>
              <a:ext cx="504930" cy="73798"/>
            </a:xfrm>
            <a:custGeom>
              <a:avLst/>
              <a:gdLst>
                <a:gd name="connsiteX0" fmla="*/ 0 w 504930"/>
                <a:gd name="connsiteY0" fmla="*/ 30417 h 73798"/>
                <a:gd name="connsiteX1" fmla="*/ 163286 w 504930"/>
                <a:gd name="connsiteY1" fmla="*/ 73123 h 73798"/>
                <a:gd name="connsiteX2" fmla="*/ 291402 w 504930"/>
                <a:gd name="connsiteY2" fmla="*/ 272 h 73798"/>
                <a:gd name="connsiteX3" fmla="*/ 504930 w 504930"/>
                <a:gd name="connsiteY3" fmla="*/ 53026 h 73798"/>
              </a:gdLst>
              <a:ahLst/>
              <a:cxnLst>
                <a:cxn ang="0">
                  <a:pos x="connsiteX0" y="connsiteY0"/>
                </a:cxn>
                <a:cxn ang="0">
                  <a:pos x="connsiteX1" y="connsiteY1"/>
                </a:cxn>
                <a:cxn ang="0">
                  <a:pos x="connsiteX2" y="connsiteY2"/>
                </a:cxn>
                <a:cxn ang="0">
                  <a:pos x="connsiteX3" y="connsiteY3"/>
                </a:cxn>
              </a:cxnLst>
              <a:rect l="l" t="t" r="r" b="b"/>
              <a:pathLst>
                <a:path w="504930" h="73798">
                  <a:moveTo>
                    <a:pt x="0" y="30417"/>
                  </a:moveTo>
                  <a:cubicBezTo>
                    <a:pt x="57359" y="54282"/>
                    <a:pt x="114719" y="78147"/>
                    <a:pt x="163286" y="73123"/>
                  </a:cubicBezTo>
                  <a:cubicBezTo>
                    <a:pt x="211853" y="68099"/>
                    <a:pt x="234461" y="3621"/>
                    <a:pt x="291402" y="272"/>
                  </a:cubicBezTo>
                  <a:cubicBezTo>
                    <a:pt x="348343" y="-3077"/>
                    <a:pt x="426636" y="24974"/>
                    <a:pt x="504930" y="53026"/>
                  </a:cubicBezTo>
                </a:path>
              </a:pathLst>
            </a:custGeom>
            <a:noFill/>
            <a:ln w="28575">
              <a:solidFill>
                <a:schemeClr val="tx1"/>
              </a:solidFill>
            </a:ln>
          </p:spPr>
          <p:txBody>
            <a:bodyPr rtlCol="0" anchor="ctr"/>
            <a:lstStyle/>
            <a:p>
              <a:pPr marL="0" marR="0" lvl="0" indent="0" algn="ctr" defTabSz="1224656" rtl="0" eaLnBrk="1" fontAlgn="auto" latinLnBrk="0" hangingPunct="1">
                <a:lnSpc>
                  <a:spcPct val="100000"/>
                </a:lnSpc>
                <a:spcBef>
                  <a:spcPts val="0"/>
                </a:spcBef>
                <a:spcAft>
                  <a:spcPts val="0"/>
                </a:spcAft>
                <a:buClrTx/>
                <a:buSzTx/>
                <a:buFontTx/>
                <a:buNone/>
                <a:tabLst/>
                <a:defRPr/>
              </a:pPr>
              <a:endParaRPr kumimoji="0" lang="it-IT" sz="2411"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3701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C9898C-E1DA-4D14-A509-97624E50D388}"/>
              </a:ext>
            </a:extLst>
          </p:cNvPr>
          <p:cNvSpPr>
            <a:spLocks noGrp="1"/>
          </p:cNvSpPr>
          <p:nvPr>
            <p:ph type="sldNum" sz="quarter" idx="12"/>
          </p:nvPr>
        </p:nvSpPr>
        <p:spPr/>
        <p:txBody>
          <a:bodyPr/>
          <a:lstStyle/>
          <a:p>
            <a:r>
              <a:rPr lang="en-US" dirty="0"/>
              <a:t>1</a:t>
            </a:r>
          </a:p>
        </p:txBody>
      </p:sp>
      <p:sp>
        <p:nvSpPr>
          <p:cNvPr id="4" name="Title 3">
            <a:extLst>
              <a:ext uri="{FF2B5EF4-FFF2-40B4-BE49-F238E27FC236}">
                <a16:creationId xmlns:a16="http://schemas.microsoft.com/office/drawing/2014/main" id="{1E2D885C-0A15-4D6B-8EEE-E5B9550E37EC}"/>
              </a:ext>
            </a:extLst>
          </p:cNvPr>
          <p:cNvSpPr>
            <a:spLocks noGrp="1"/>
          </p:cNvSpPr>
          <p:nvPr>
            <p:ph type="title" idx="4294967295"/>
          </p:nvPr>
        </p:nvSpPr>
        <p:spPr>
          <a:xfrm>
            <a:off x="932897" y="274638"/>
            <a:ext cx="10036728" cy="711200"/>
          </a:xfrm>
        </p:spPr>
        <p:txBody>
          <a:bodyPr/>
          <a:lstStyle/>
          <a:p>
            <a:r>
              <a:rPr lang="en-IN"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AGENDA</a:t>
            </a:r>
          </a:p>
        </p:txBody>
      </p:sp>
      <p:sp>
        <p:nvSpPr>
          <p:cNvPr id="16" name="Diamond 15">
            <a:extLst>
              <a:ext uri="{FF2B5EF4-FFF2-40B4-BE49-F238E27FC236}">
                <a16:creationId xmlns:a16="http://schemas.microsoft.com/office/drawing/2014/main" id="{113BEDA8-E02E-4C77-B81F-F5F5618C1D56}"/>
              </a:ext>
            </a:extLst>
          </p:cNvPr>
          <p:cNvSpPr/>
          <p:nvPr/>
        </p:nvSpPr>
        <p:spPr>
          <a:xfrm>
            <a:off x="932897" y="1326979"/>
            <a:ext cx="655208" cy="655208"/>
          </a:xfrm>
          <a:prstGeom prst="diamond">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7" name="Diamond 16">
            <a:extLst>
              <a:ext uri="{FF2B5EF4-FFF2-40B4-BE49-F238E27FC236}">
                <a16:creationId xmlns:a16="http://schemas.microsoft.com/office/drawing/2014/main" id="{D1B97FE5-8134-4551-A603-6956B3FAAF4F}"/>
              </a:ext>
            </a:extLst>
          </p:cNvPr>
          <p:cNvSpPr/>
          <p:nvPr/>
        </p:nvSpPr>
        <p:spPr>
          <a:xfrm>
            <a:off x="932897" y="2530329"/>
            <a:ext cx="655208" cy="655208"/>
          </a:xfrm>
          <a:prstGeom prst="diamond">
            <a:avLst/>
          </a:prstGeom>
          <a:solidFill>
            <a:srgbClr val="FF6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8" name="Diamond 17">
            <a:extLst>
              <a:ext uri="{FF2B5EF4-FFF2-40B4-BE49-F238E27FC236}">
                <a16:creationId xmlns:a16="http://schemas.microsoft.com/office/drawing/2014/main" id="{7AFE004F-1739-4DFB-94E4-AB23F374053D}"/>
              </a:ext>
            </a:extLst>
          </p:cNvPr>
          <p:cNvSpPr/>
          <p:nvPr/>
        </p:nvSpPr>
        <p:spPr>
          <a:xfrm>
            <a:off x="932897" y="3733679"/>
            <a:ext cx="655208" cy="655208"/>
          </a:xfrm>
          <a:prstGeom prst="diamond">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9" name="Diamond 18">
            <a:extLst>
              <a:ext uri="{FF2B5EF4-FFF2-40B4-BE49-F238E27FC236}">
                <a16:creationId xmlns:a16="http://schemas.microsoft.com/office/drawing/2014/main" id="{68AF1015-1E1F-47C5-ACC5-0337A1C94718}"/>
              </a:ext>
            </a:extLst>
          </p:cNvPr>
          <p:cNvSpPr/>
          <p:nvPr/>
        </p:nvSpPr>
        <p:spPr>
          <a:xfrm>
            <a:off x="932897" y="4937030"/>
            <a:ext cx="655208" cy="65520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nvGrpSpPr>
          <p:cNvPr id="23" name="Group 22">
            <a:extLst>
              <a:ext uri="{FF2B5EF4-FFF2-40B4-BE49-F238E27FC236}">
                <a16:creationId xmlns:a16="http://schemas.microsoft.com/office/drawing/2014/main" id="{F438B557-2290-4B9C-B94B-4B9C1D48DA35}"/>
              </a:ext>
            </a:extLst>
          </p:cNvPr>
          <p:cNvGrpSpPr/>
          <p:nvPr/>
        </p:nvGrpSpPr>
        <p:grpSpPr>
          <a:xfrm>
            <a:off x="1917948" y="1196752"/>
            <a:ext cx="4176464" cy="745138"/>
            <a:chOff x="6958508" y="1155566"/>
            <a:chExt cx="3881459" cy="745138"/>
          </a:xfrm>
        </p:grpSpPr>
        <p:sp>
          <p:nvSpPr>
            <p:cNvPr id="21" name="TextBox 20">
              <a:extLst>
                <a:ext uri="{FF2B5EF4-FFF2-40B4-BE49-F238E27FC236}">
                  <a16:creationId xmlns:a16="http://schemas.microsoft.com/office/drawing/2014/main" id="{6BD46236-05D8-481D-B84F-5F9E63DB2B38}"/>
                </a:ext>
              </a:extLst>
            </p:cNvPr>
            <p:cNvSpPr txBox="1"/>
            <p:nvPr/>
          </p:nvSpPr>
          <p:spPr>
            <a:xfrm>
              <a:off x="6958508" y="1573178"/>
              <a:ext cx="3881459" cy="327526"/>
            </a:xfrm>
            <a:prstGeom prst="rect">
              <a:avLst/>
            </a:prstGeom>
            <a:noFill/>
          </p:spPr>
          <p:txBody>
            <a:bodyPr wrap="square" rtlCol="0" anchor="t">
              <a:spAutoFit/>
            </a:bodyPr>
            <a:lstStyle/>
            <a:p>
              <a:pPr>
                <a:lnSpc>
                  <a:spcPct val="120000"/>
                </a:lnSpc>
              </a:pP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Report of 2018 on cancer in the world. </a:t>
              </a:r>
              <a:endParaRPr lang="en-US" sz="1400" kern="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C4CC99A-D43F-441F-900F-794F224D1B2B}"/>
                </a:ext>
              </a:extLst>
            </p:cNvPr>
            <p:cNvSpPr txBox="1"/>
            <p:nvPr/>
          </p:nvSpPr>
          <p:spPr>
            <a:xfrm>
              <a:off x="6958508" y="1155566"/>
              <a:ext cx="3881459" cy="435568"/>
            </a:xfrm>
            <a:prstGeom prst="rect">
              <a:avLst/>
            </a:prstGeom>
            <a:noFill/>
          </p:spPr>
          <p:txBody>
            <a:bodyPr wrap="square" rtlCol="0" anchor="t">
              <a:spAutoFit/>
            </a:bodyPr>
            <a:lstStyle/>
            <a:p>
              <a:pPr>
                <a:lnSpc>
                  <a:spcPct val="120000"/>
                </a:lnSpc>
              </a:pPr>
              <a:r>
                <a:rPr lang="en-US" sz="2000" b="1" kern="0" dirty="0" smtClean="0">
                  <a:solidFill>
                    <a:schemeClr val="bg2">
                      <a:lumMod val="10000"/>
                    </a:schemeClr>
                  </a:solidFill>
                  <a:latin typeface="Open Sans"/>
                  <a:cs typeface="Arial" panose="020B0604020202020204" pitchFamily="34" charset="0"/>
                </a:rPr>
                <a:t>Cancer: a still incurable disease</a:t>
              </a:r>
              <a:endParaRPr lang="en-US" sz="2000" b="1" kern="0" dirty="0">
                <a:solidFill>
                  <a:schemeClr val="bg2">
                    <a:lumMod val="10000"/>
                  </a:schemeClr>
                </a:solidFill>
                <a:latin typeface="Open Sans"/>
                <a:cs typeface="Arial" panose="020B0604020202020204" pitchFamily="34" charset="0"/>
              </a:endParaRPr>
            </a:p>
          </p:txBody>
        </p:sp>
      </p:grpSp>
      <p:grpSp>
        <p:nvGrpSpPr>
          <p:cNvPr id="29" name="Group 28">
            <a:extLst>
              <a:ext uri="{FF2B5EF4-FFF2-40B4-BE49-F238E27FC236}">
                <a16:creationId xmlns:a16="http://schemas.microsoft.com/office/drawing/2014/main" id="{44DE4B03-1119-43E4-AF78-53B66893386C}"/>
              </a:ext>
            </a:extLst>
          </p:cNvPr>
          <p:cNvGrpSpPr/>
          <p:nvPr/>
        </p:nvGrpSpPr>
        <p:grpSpPr>
          <a:xfrm>
            <a:off x="1917948" y="2368279"/>
            <a:ext cx="5832648" cy="797078"/>
            <a:chOff x="6958508" y="1135600"/>
            <a:chExt cx="3881459" cy="797078"/>
          </a:xfrm>
        </p:grpSpPr>
        <p:sp>
          <p:nvSpPr>
            <p:cNvPr id="30" name="TextBox 29">
              <a:extLst>
                <a:ext uri="{FF2B5EF4-FFF2-40B4-BE49-F238E27FC236}">
                  <a16:creationId xmlns:a16="http://schemas.microsoft.com/office/drawing/2014/main" id="{BEB12DD7-A24F-46F1-9808-597F9D5C834D}"/>
                </a:ext>
              </a:extLst>
            </p:cNvPr>
            <p:cNvSpPr txBox="1"/>
            <p:nvPr/>
          </p:nvSpPr>
          <p:spPr>
            <a:xfrm>
              <a:off x="6958508" y="1573178"/>
              <a:ext cx="3881459" cy="350865"/>
            </a:xfrm>
            <a:prstGeom prst="rect">
              <a:avLst/>
            </a:prstGeom>
            <a:noFill/>
          </p:spPr>
          <p:txBody>
            <a:bodyPr wrap="square" rtlCol="0" anchor="t">
              <a:spAutoFit/>
            </a:bodyPr>
            <a:lstStyle/>
            <a:p>
              <a:pPr>
                <a:lnSpc>
                  <a:spcPct val="120000"/>
                </a:lnSpc>
              </a:pP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Two important mechanisms to fight the cancer. </a:t>
              </a:r>
              <a:endParaRPr lang="en-US" sz="1400" kern="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738981BA-C534-4244-9F48-805BB46DFE33}"/>
                </a:ext>
              </a:extLst>
            </p:cNvPr>
            <p:cNvSpPr txBox="1"/>
            <p:nvPr/>
          </p:nvSpPr>
          <p:spPr>
            <a:xfrm>
              <a:off x="6958508" y="1135600"/>
              <a:ext cx="3881459" cy="797078"/>
            </a:xfrm>
            <a:prstGeom prst="rect">
              <a:avLst/>
            </a:prstGeom>
            <a:noFill/>
          </p:spPr>
          <p:txBody>
            <a:bodyPr wrap="square" rtlCol="0" anchor="t">
              <a:spAutoFit/>
            </a:bodyPr>
            <a:lstStyle/>
            <a:p>
              <a:pPr>
                <a:lnSpc>
                  <a:spcPct val="120000"/>
                </a:lnSpc>
              </a:pPr>
              <a:r>
                <a:rPr lang="en-US" sz="2000" b="1" kern="0" dirty="0" smtClean="0">
                  <a:solidFill>
                    <a:schemeClr val="bg2">
                      <a:lumMod val="10000"/>
                    </a:schemeClr>
                  </a:solidFill>
                  <a:latin typeface="Open Sans"/>
                  <a:cs typeface="Arial" panose="020B0604020202020204" pitchFamily="34" charset="0"/>
                </a:rPr>
                <a:t>Biology of cancer: two important mechanisms</a:t>
              </a:r>
              <a:endParaRPr lang="en-US" sz="2000" b="1" kern="0" dirty="0">
                <a:solidFill>
                  <a:schemeClr val="bg2">
                    <a:lumMod val="10000"/>
                  </a:schemeClr>
                </a:solidFill>
                <a:latin typeface="Open Sans"/>
                <a:cs typeface="Arial" panose="020B0604020202020204" pitchFamily="34" charset="0"/>
              </a:endParaRPr>
            </a:p>
          </p:txBody>
        </p:sp>
      </p:grpSp>
      <p:grpSp>
        <p:nvGrpSpPr>
          <p:cNvPr id="34" name="Group 33">
            <a:extLst>
              <a:ext uri="{FF2B5EF4-FFF2-40B4-BE49-F238E27FC236}">
                <a16:creationId xmlns:a16="http://schemas.microsoft.com/office/drawing/2014/main" id="{11E5E619-E727-46F6-9E99-65CC659EFA04}"/>
              </a:ext>
            </a:extLst>
          </p:cNvPr>
          <p:cNvGrpSpPr/>
          <p:nvPr/>
        </p:nvGrpSpPr>
        <p:grpSpPr>
          <a:xfrm>
            <a:off x="1917948" y="3616681"/>
            <a:ext cx="8280920" cy="744689"/>
            <a:chOff x="6958508" y="1155566"/>
            <a:chExt cx="6210690" cy="744689"/>
          </a:xfrm>
        </p:grpSpPr>
        <p:sp>
          <p:nvSpPr>
            <p:cNvPr id="35" name="TextBox 34">
              <a:extLst>
                <a:ext uri="{FF2B5EF4-FFF2-40B4-BE49-F238E27FC236}">
                  <a16:creationId xmlns:a16="http://schemas.microsoft.com/office/drawing/2014/main" id="{921818B0-2B73-44F9-9A06-CAB2FE50B8E9}"/>
                </a:ext>
              </a:extLst>
            </p:cNvPr>
            <p:cNvSpPr txBox="1"/>
            <p:nvPr/>
          </p:nvSpPr>
          <p:spPr>
            <a:xfrm>
              <a:off x="6958508" y="1573178"/>
              <a:ext cx="6210690" cy="327077"/>
            </a:xfrm>
            <a:prstGeom prst="rect">
              <a:avLst/>
            </a:prstGeom>
            <a:noFill/>
          </p:spPr>
          <p:txBody>
            <a:bodyPr wrap="square" rtlCol="0" anchor="t">
              <a:spAutoFit/>
            </a:bodyPr>
            <a:lstStyle/>
            <a:p>
              <a:pPr>
                <a:lnSpc>
                  <a:spcPct val="120000"/>
                </a:lnSpc>
              </a:pP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The new nanotechnologies as new approaches for an efficacious treatment of cancer. </a:t>
              </a:r>
              <a:endParaRPr lang="en-US" sz="1400" kern="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298982FF-4784-425F-A6AB-E6FCF40571F4}"/>
                </a:ext>
              </a:extLst>
            </p:cNvPr>
            <p:cNvSpPr txBox="1"/>
            <p:nvPr/>
          </p:nvSpPr>
          <p:spPr>
            <a:xfrm>
              <a:off x="6958508" y="1155566"/>
              <a:ext cx="5184576" cy="461665"/>
            </a:xfrm>
            <a:prstGeom prst="rect">
              <a:avLst/>
            </a:prstGeom>
            <a:noFill/>
          </p:spPr>
          <p:txBody>
            <a:bodyPr wrap="square" rtlCol="0" anchor="t">
              <a:spAutoFit/>
            </a:bodyPr>
            <a:lstStyle/>
            <a:p>
              <a:pPr>
                <a:lnSpc>
                  <a:spcPct val="120000"/>
                </a:lnSpc>
              </a:pPr>
              <a:r>
                <a:rPr lang="en-US" sz="2000" b="1" kern="0" dirty="0" smtClean="0">
                  <a:solidFill>
                    <a:schemeClr val="bg2">
                      <a:lumMod val="10000"/>
                    </a:schemeClr>
                  </a:solidFill>
                  <a:latin typeface="Open Sans"/>
                  <a:cs typeface="Arial" panose="020B0604020202020204" pitchFamily="34" charset="0"/>
                </a:rPr>
                <a:t>Nanoparticles: a new platform for treatment of tumors</a:t>
              </a:r>
              <a:endParaRPr lang="en-US" sz="2000" b="1" kern="0" dirty="0">
                <a:solidFill>
                  <a:schemeClr val="bg2">
                    <a:lumMod val="10000"/>
                  </a:schemeClr>
                </a:solidFill>
                <a:latin typeface="Open Sans"/>
                <a:cs typeface="Arial" panose="020B0604020202020204" pitchFamily="34" charset="0"/>
              </a:endParaRPr>
            </a:p>
          </p:txBody>
        </p:sp>
      </p:grpSp>
      <p:grpSp>
        <p:nvGrpSpPr>
          <p:cNvPr id="39" name="Group 38">
            <a:extLst>
              <a:ext uri="{FF2B5EF4-FFF2-40B4-BE49-F238E27FC236}">
                <a16:creationId xmlns:a16="http://schemas.microsoft.com/office/drawing/2014/main" id="{3DF9318F-4EE8-433C-A340-529400A886B9}"/>
              </a:ext>
            </a:extLst>
          </p:cNvPr>
          <p:cNvGrpSpPr/>
          <p:nvPr/>
        </p:nvGrpSpPr>
        <p:grpSpPr>
          <a:xfrm>
            <a:off x="1917948" y="4817409"/>
            <a:ext cx="6817377" cy="745138"/>
            <a:chOff x="6958508" y="1155566"/>
            <a:chExt cx="3881459" cy="745138"/>
          </a:xfrm>
        </p:grpSpPr>
        <p:sp>
          <p:nvSpPr>
            <p:cNvPr id="40" name="TextBox 39">
              <a:extLst>
                <a:ext uri="{FF2B5EF4-FFF2-40B4-BE49-F238E27FC236}">
                  <a16:creationId xmlns:a16="http://schemas.microsoft.com/office/drawing/2014/main" id="{37F4ED59-23CC-421E-B2FD-0707635B4EF7}"/>
                </a:ext>
              </a:extLst>
            </p:cNvPr>
            <p:cNvSpPr txBox="1"/>
            <p:nvPr/>
          </p:nvSpPr>
          <p:spPr>
            <a:xfrm>
              <a:off x="6958508" y="1573178"/>
              <a:ext cx="3881459" cy="327526"/>
            </a:xfrm>
            <a:prstGeom prst="rect">
              <a:avLst/>
            </a:prstGeom>
            <a:noFill/>
          </p:spPr>
          <p:txBody>
            <a:bodyPr wrap="square" rtlCol="0" anchor="t">
              <a:spAutoFit/>
            </a:bodyPr>
            <a:lstStyle/>
            <a:p>
              <a:pPr>
                <a:lnSpc>
                  <a:spcPct val="120000"/>
                </a:lnSpc>
              </a:pP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E</a:t>
              </a: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xample </a:t>
              </a:r>
              <a:r>
                <a:rPr lang="en-US" sz="1400" kern="0" dirty="0" smtClean="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of new multifunctional plasmonic nanoparticles-based systems. </a:t>
              </a:r>
              <a:endParaRPr lang="en-US" sz="1400" kern="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CD7AFFAC-1458-49D8-BC94-E06266717687}"/>
                </a:ext>
              </a:extLst>
            </p:cNvPr>
            <p:cNvSpPr txBox="1"/>
            <p:nvPr/>
          </p:nvSpPr>
          <p:spPr>
            <a:xfrm>
              <a:off x="6958508" y="1155566"/>
              <a:ext cx="3881459" cy="427746"/>
            </a:xfrm>
            <a:prstGeom prst="rect">
              <a:avLst/>
            </a:prstGeom>
            <a:noFill/>
          </p:spPr>
          <p:txBody>
            <a:bodyPr wrap="square" rtlCol="0" anchor="t">
              <a:spAutoFit/>
            </a:bodyPr>
            <a:lstStyle/>
            <a:p>
              <a:pPr>
                <a:lnSpc>
                  <a:spcPct val="120000"/>
                </a:lnSpc>
              </a:pPr>
              <a:r>
                <a:rPr lang="en-US" sz="2000" b="1" kern="0" dirty="0" smtClean="0">
                  <a:solidFill>
                    <a:schemeClr val="bg2">
                      <a:lumMod val="10000"/>
                    </a:schemeClr>
                  </a:solidFill>
                  <a:latin typeface="Open Sans"/>
                  <a:cs typeface="Arial" panose="020B0604020202020204" pitchFamily="34" charset="0"/>
                </a:rPr>
                <a:t>New multifunctional plasmonic nanosystems</a:t>
              </a:r>
              <a:endParaRPr lang="en-US" sz="2000" b="1" kern="0" dirty="0">
                <a:solidFill>
                  <a:schemeClr val="bg2">
                    <a:lumMod val="10000"/>
                  </a:schemeClr>
                </a:solidFill>
                <a:latin typeface="Open Sans"/>
                <a:cs typeface="Arial" panose="020B0604020202020204" pitchFamily="34" charset="0"/>
              </a:endParaRPr>
            </a:p>
          </p:txBody>
        </p:sp>
      </p:grpSp>
    </p:spTree>
    <p:extLst>
      <p:ext uri="{BB962C8B-B14F-4D97-AF65-F5344CB8AC3E}">
        <p14:creationId xmlns:p14="http://schemas.microsoft.com/office/powerpoint/2010/main" val="354036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4BAD621-8C75-475C-8824-752DFF59EB71}"/>
              </a:ext>
            </a:extLst>
          </p:cNvPr>
          <p:cNvSpPr txBox="1"/>
          <p:nvPr/>
        </p:nvSpPr>
        <p:spPr>
          <a:xfrm>
            <a:off x="765820" y="476672"/>
            <a:ext cx="10080000" cy="494751"/>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New multifunctional plasmonic nanosystems</a:t>
            </a:r>
          </a:p>
        </p:txBody>
      </p:sp>
      <p:sp>
        <p:nvSpPr>
          <p:cNvPr id="5" name="Rectangle 1"/>
          <p:cNvSpPr>
            <a:spLocks noChangeArrowheads="1"/>
          </p:cNvSpPr>
          <p:nvPr/>
        </p:nvSpPr>
        <p:spPr bwMode="auto">
          <a:xfrm>
            <a:off x="1917948" y="941519"/>
            <a:ext cx="9316594" cy="461665"/>
          </a:xfrm>
          <a:prstGeom prst="rect">
            <a:avLst/>
          </a:prstGeom>
          <a:noFill/>
          <a:ln>
            <a:noFill/>
          </a:ln>
        </p:spPr>
        <p:txBody>
          <a:bodyPr wrap="square">
            <a:spAutoFit/>
          </a:bodyPr>
          <a:lstStyle/>
          <a:p>
            <a:pPr marL="0" marR="0" lvl="0" indent="0" algn="ctr" defTabSz="1224656" rtl="0" eaLnBrk="0" fontAlgn="base" latinLnBrk="0" hangingPunct="0">
              <a:lnSpc>
                <a:spcPct val="100000"/>
              </a:lnSpc>
              <a:spcBef>
                <a:spcPct val="0"/>
              </a:spcBef>
              <a:spcAft>
                <a:spcPct val="0"/>
              </a:spcAft>
              <a:buClrTx/>
              <a:buSzTx/>
              <a:buFontTx/>
              <a:buNone/>
              <a:tabLst/>
              <a:defRPr/>
            </a:pPr>
            <a:r>
              <a:rPr lang="it-IT" dirty="0" err="1" smtClean="0">
                <a:cs typeface="Times New Roman" pitchFamily="18" charset="0"/>
              </a:rPr>
              <a:t>Characterization</a:t>
            </a:r>
            <a:r>
              <a:rPr lang="it-IT" dirty="0" smtClean="0">
                <a:cs typeface="Times New Roman" pitchFamily="18" charset="0"/>
              </a:rPr>
              <a:t> </a:t>
            </a:r>
            <a:r>
              <a:rPr lang="it-IT" dirty="0">
                <a:cs typeface="Times New Roman" pitchFamily="18" charset="0"/>
              </a:rPr>
              <a:t>of PEG-</a:t>
            </a:r>
            <a:r>
              <a:rPr lang="it-IT" dirty="0" err="1">
                <a:cs typeface="Times New Roman" pitchFamily="18" charset="0"/>
              </a:rPr>
              <a:t>coated</a:t>
            </a:r>
            <a:r>
              <a:rPr lang="it-IT" dirty="0">
                <a:cs typeface="Times New Roman" pitchFamily="18" charset="0"/>
              </a:rPr>
              <a:t> </a:t>
            </a:r>
            <a:r>
              <a:rPr lang="it-IT" dirty="0" err="1">
                <a:cs typeface="Times New Roman" pitchFamily="18" charset="0"/>
              </a:rPr>
              <a:t>SLNs</a:t>
            </a:r>
            <a:r>
              <a:rPr lang="it-IT" dirty="0">
                <a:cs typeface="Times New Roman" pitchFamily="18" charset="0"/>
              </a:rPr>
              <a:t> </a:t>
            </a:r>
            <a:r>
              <a:rPr lang="it-IT" dirty="0" err="1">
                <a:cs typeface="Times New Roman" pitchFamily="18" charset="0"/>
              </a:rPr>
              <a:t>Loaded</a:t>
            </a:r>
            <a:r>
              <a:rPr lang="it-IT" dirty="0">
                <a:cs typeface="Times New Roman" pitchFamily="18" charset="0"/>
              </a:rPr>
              <a:t> with Cu</a:t>
            </a:r>
            <a:r>
              <a:rPr lang="it-IT" baseline="-25000" dirty="0">
                <a:cs typeface="Times New Roman" pitchFamily="18" charset="0"/>
              </a:rPr>
              <a:t>2-x</a:t>
            </a:r>
            <a:r>
              <a:rPr lang="it-IT" dirty="0">
                <a:cs typeface="Times New Roman" pitchFamily="18" charset="0"/>
              </a:rPr>
              <a:t>S NC</a:t>
            </a:r>
            <a:r>
              <a:rPr lang="it-IT" dirty="0" err="1">
                <a:cs typeface="Times New Roman" pitchFamily="18" charset="0"/>
              </a:rPr>
              <a:t>s</a:t>
            </a:r>
            <a:endParaRPr lang="en-US" dirty="0">
              <a:cs typeface="Times New Roman" pitchFamily="18" charset="0"/>
            </a:endParaRPr>
          </a:p>
        </p:txBody>
      </p:sp>
      <p:sp>
        <p:nvSpPr>
          <p:cNvPr id="8" name="CasellaDiTesto 7"/>
          <p:cNvSpPr txBox="1"/>
          <p:nvPr/>
        </p:nvSpPr>
        <p:spPr>
          <a:xfrm>
            <a:off x="5374969" y="1493982"/>
            <a:ext cx="2159603" cy="369332"/>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cs typeface="Times New Roman" pitchFamily="18" charset="0"/>
              </a:rPr>
              <a:t>Statistical Analysis</a:t>
            </a:r>
          </a:p>
        </p:txBody>
      </p:sp>
      <p:sp>
        <p:nvSpPr>
          <p:cNvPr id="9" name="CasellaDiTesto 8"/>
          <p:cNvSpPr txBox="1"/>
          <p:nvPr/>
        </p:nvSpPr>
        <p:spPr>
          <a:xfrm rot="5400000">
            <a:off x="7060461" y="5024594"/>
            <a:ext cx="2170617" cy="646331"/>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err="1">
                <a:solidFill>
                  <a:schemeClr val="tx1"/>
                </a:solidFill>
                <a:latin typeface="+mn-lt"/>
                <a:cs typeface="Times New Roman" pitchFamily="18" charset="0"/>
              </a:rPr>
              <a:t>Dynamic</a:t>
            </a:r>
            <a:r>
              <a:rPr lang="it-IT" sz="1800" dirty="0">
                <a:solidFill>
                  <a:schemeClr val="tx1"/>
                </a:solidFill>
                <a:latin typeface="+mn-lt"/>
                <a:cs typeface="Times New Roman" pitchFamily="18" charset="0"/>
              </a:rPr>
              <a:t> Light </a:t>
            </a:r>
            <a:r>
              <a:rPr lang="it-IT" sz="1800" dirty="0" err="1">
                <a:solidFill>
                  <a:schemeClr val="tx1"/>
                </a:solidFill>
                <a:latin typeface="+mn-lt"/>
                <a:cs typeface="Times New Roman" pitchFamily="18" charset="0"/>
              </a:rPr>
              <a:t>Scattering</a:t>
            </a:r>
            <a:r>
              <a:rPr lang="it-IT" sz="1800" dirty="0">
                <a:solidFill>
                  <a:schemeClr val="tx1"/>
                </a:solidFill>
                <a:latin typeface="+mn-lt"/>
                <a:cs typeface="Times New Roman" pitchFamily="18" charset="0"/>
              </a:rPr>
              <a:t> (DLS)</a:t>
            </a:r>
          </a:p>
        </p:txBody>
      </p:sp>
      <p:grpSp>
        <p:nvGrpSpPr>
          <p:cNvPr id="13" name="Gruppo 12"/>
          <p:cNvGrpSpPr/>
          <p:nvPr/>
        </p:nvGrpSpPr>
        <p:grpSpPr>
          <a:xfrm>
            <a:off x="134828" y="1863314"/>
            <a:ext cx="7776864" cy="4994686"/>
            <a:chOff x="2999656" y="980728"/>
            <a:chExt cx="7776864" cy="4994686"/>
          </a:xfrm>
        </p:grpSpPr>
        <p:pic>
          <p:nvPicPr>
            <p:cNvPr id="3" name="Immagine 2"/>
            <p:cNvPicPr/>
            <p:nvPr/>
          </p:nvPicPr>
          <p:blipFill>
            <a:blip r:embed="rId3">
              <a:extLst>
                <a:ext uri="{28A0092B-C50C-407E-A947-70E740481C1C}">
                  <a14:useLocalDpi xmlns:a14="http://schemas.microsoft.com/office/drawing/2010/main" val="0"/>
                </a:ext>
              </a:extLst>
            </a:blip>
            <a:srcRect/>
            <a:stretch>
              <a:fillRect/>
            </a:stretch>
          </p:blipFill>
          <p:spPr bwMode="auto">
            <a:xfrm>
              <a:off x="2999656" y="980728"/>
              <a:ext cx="7776864" cy="4994686"/>
            </a:xfrm>
            <a:prstGeom prst="rect">
              <a:avLst/>
            </a:prstGeom>
            <a:noFill/>
            <a:ln>
              <a:noFill/>
            </a:ln>
          </p:spPr>
        </p:pic>
        <p:sp>
          <p:nvSpPr>
            <p:cNvPr id="10" name="CasellaDiTesto 9"/>
            <p:cNvSpPr txBox="1"/>
            <p:nvPr/>
          </p:nvSpPr>
          <p:spPr>
            <a:xfrm>
              <a:off x="5512886" y="3379865"/>
              <a:ext cx="691215" cy="307777"/>
            </a:xfrm>
            <a:prstGeom prst="rect">
              <a:avLst/>
            </a:prstGeom>
            <a:noFill/>
          </p:spPr>
          <p:txBody>
            <a:bodyPr wrap="none" rtlCol="0">
              <a:spAutoFit/>
            </a:bodyPr>
            <a:lstStyle/>
            <a:p>
              <a:pPr marL="0" marR="0" lvl="0" indent="0" algn="l" defTabSz="1224656"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E-SLN</a:t>
              </a:r>
            </a:p>
          </p:txBody>
        </p:sp>
        <p:sp>
          <p:nvSpPr>
            <p:cNvPr id="11" name="CasellaDiTesto 10"/>
            <p:cNvSpPr txBox="1"/>
            <p:nvPr/>
          </p:nvSpPr>
          <p:spPr>
            <a:xfrm>
              <a:off x="5501767" y="4884255"/>
              <a:ext cx="712054" cy="307777"/>
            </a:xfrm>
            <a:prstGeom prst="rect">
              <a:avLst/>
            </a:prstGeom>
            <a:noFill/>
          </p:spPr>
          <p:txBody>
            <a:bodyPr wrap="none" rtlCol="0">
              <a:spAutoFit/>
            </a:bodyPr>
            <a:lstStyle/>
            <a:p>
              <a:pPr marL="0" marR="0" lvl="0" indent="0" algn="l" defTabSz="1224656"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N-SLN</a:t>
              </a:r>
            </a:p>
          </p:txBody>
        </p:sp>
      </p:grpSp>
      <p:graphicFrame>
        <p:nvGraphicFramePr>
          <p:cNvPr id="12" name="Oggetto 11"/>
          <p:cNvGraphicFramePr>
            <a:graphicFrameLocks noChangeAspect="1"/>
          </p:cNvGraphicFramePr>
          <p:nvPr>
            <p:extLst>
              <p:ext uri="{D42A27DB-BD31-4B8C-83A1-F6EECF244321}">
                <p14:modId xmlns:p14="http://schemas.microsoft.com/office/powerpoint/2010/main" val="2459778678"/>
              </p:ext>
            </p:extLst>
          </p:nvPr>
        </p:nvGraphicFramePr>
        <p:xfrm>
          <a:off x="7934657" y="3432272"/>
          <a:ext cx="4208428" cy="405247"/>
        </p:xfrm>
        <a:graphic>
          <a:graphicData uri="http://schemas.openxmlformats.org/presentationml/2006/ole">
            <mc:AlternateContent xmlns:mc="http://schemas.openxmlformats.org/markup-compatibility/2006">
              <mc:Choice xmlns:v="urn:schemas-microsoft-com:vml" Requires="v">
                <p:oleObj spid="_x0000_s3097" name="Equation" r:id="rId4" imgW="4368600" imgH="419040" progId="Equation.DSMT4">
                  <p:embed/>
                </p:oleObj>
              </mc:Choice>
              <mc:Fallback>
                <p:oleObj name="Equation" r:id="rId4" imgW="4368600" imgH="419040" progId="Equation.DSMT4">
                  <p:embed/>
                  <p:pic>
                    <p:nvPicPr>
                      <p:cNvPr id="18" name="Oggetto 17"/>
                      <p:cNvPicPr/>
                      <p:nvPr/>
                    </p:nvPicPr>
                    <p:blipFill>
                      <a:blip r:embed="rId5"/>
                      <a:stretch>
                        <a:fillRect/>
                      </a:stretch>
                    </p:blipFill>
                    <p:spPr>
                      <a:xfrm>
                        <a:off x="7934657" y="3432272"/>
                        <a:ext cx="4208428" cy="405247"/>
                      </a:xfrm>
                      <a:prstGeom prst="rect">
                        <a:avLst/>
                      </a:prstGeom>
                    </p:spPr>
                  </p:pic>
                </p:oleObj>
              </mc:Fallback>
            </mc:AlternateContent>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725077002"/>
              </p:ext>
            </p:extLst>
          </p:nvPr>
        </p:nvGraphicFramePr>
        <p:xfrm>
          <a:off x="7888915" y="2312267"/>
          <a:ext cx="4254169" cy="846074"/>
        </p:xfrm>
        <a:graphic>
          <a:graphicData uri="http://schemas.openxmlformats.org/drawingml/2006/table">
            <a:tbl>
              <a:tblPr firstRow="1" firstCol="1" bandRow="1" bandCol="1"/>
              <a:tblGrid>
                <a:gridCol w="638126">
                  <a:extLst>
                    <a:ext uri="{9D8B030D-6E8A-4147-A177-3AD203B41FA5}">
                      <a16:colId xmlns:a16="http://schemas.microsoft.com/office/drawing/2014/main" val="950978333"/>
                    </a:ext>
                  </a:extLst>
                </a:gridCol>
                <a:gridCol w="617974">
                  <a:extLst>
                    <a:ext uri="{9D8B030D-6E8A-4147-A177-3AD203B41FA5}">
                      <a16:colId xmlns:a16="http://schemas.microsoft.com/office/drawing/2014/main" val="2269798610"/>
                    </a:ext>
                  </a:extLst>
                </a:gridCol>
                <a:gridCol w="936104">
                  <a:extLst>
                    <a:ext uri="{9D8B030D-6E8A-4147-A177-3AD203B41FA5}">
                      <a16:colId xmlns:a16="http://schemas.microsoft.com/office/drawing/2014/main" val="1221078859"/>
                    </a:ext>
                  </a:extLst>
                </a:gridCol>
                <a:gridCol w="1080120">
                  <a:extLst>
                    <a:ext uri="{9D8B030D-6E8A-4147-A177-3AD203B41FA5}">
                      <a16:colId xmlns:a16="http://schemas.microsoft.com/office/drawing/2014/main" val="1768130006"/>
                    </a:ext>
                  </a:extLst>
                </a:gridCol>
                <a:gridCol w="981845">
                  <a:extLst>
                    <a:ext uri="{9D8B030D-6E8A-4147-A177-3AD203B41FA5}">
                      <a16:colId xmlns:a16="http://schemas.microsoft.com/office/drawing/2014/main" val="1104331618"/>
                    </a:ext>
                  </a:extLst>
                </a:gridCol>
              </a:tblGrid>
              <a:tr h="280035">
                <a:tc>
                  <a:txBody>
                    <a:bodyPr/>
                    <a:lstStyle/>
                    <a:p>
                      <a:pPr algn="ctr">
                        <a:lnSpc>
                          <a:spcPct val="107000"/>
                        </a:lnSpc>
                        <a:spcAft>
                          <a:spcPts val="0"/>
                        </a:spcAft>
                      </a:pP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Sample</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7000"/>
                        </a:lnSpc>
                        <a:spcAft>
                          <a:spcPts val="0"/>
                        </a:spcAft>
                      </a:pP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it-IT" sz="1200" kern="12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2-x</a:t>
                      </a: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 (%)</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7000"/>
                        </a:lnSpc>
                        <a:spcAft>
                          <a:spcPts val="0"/>
                        </a:spcAft>
                      </a:pPr>
                      <a:r>
                        <a:rPr lang="it-IT" sz="1200" kern="1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it-IT" sz="1200" kern="1200" baseline="-25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it-IT" sz="1200" kern="12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(nm)</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7000"/>
                        </a:lnSpc>
                        <a:spcAft>
                          <a:spcPts val="0"/>
                        </a:spcAft>
                      </a:pP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PDI</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7000"/>
                        </a:lnSpc>
                        <a:spcAft>
                          <a:spcPts val="0"/>
                        </a:spcAft>
                      </a:pPr>
                      <a:r>
                        <a:rPr lang="it-IT" sz="1200" kern="1200" dirty="0">
                          <a:solidFill>
                            <a:schemeClr val="bg1"/>
                          </a:solidFill>
                          <a:effectLst/>
                          <a:latin typeface="Symbol" panose="05050102010706020507" pitchFamily="18" charset="2"/>
                          <a:ea typeface="Times New Roman" panose="02020603050405020304" pitchFamily="18" charset="0"/>
                          <a:cs typeface="Times New Roman" panose="02020603050405020304" pitchFamily="18" charset="0"/>
                        </a:rPr>
                        <a:t>z</a:t>
                      </a: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200" kern="1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mV</a:t>
                      </a:r>
                      <a:r>
                        <a:rPr lang="it-IT" sz="12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41781601"/>
                  </a:ext>
                </a:extLst>
              </a:tr>
              <a:tr h="232410">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E-SLN</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112.4 ± 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0.196 ± 0.024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+62.0 ± 0.3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60348942"/>
                  </a:ext>
                </a:extLst>
              </a:tr>
              <a:tr h="222250">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N-SLN</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35.7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144.8 ± 0.7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0.217 ± 0.016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t-IT" sz="1200" kern="1200" dirty="0">
                          <a:effectLst/>
                          <a:latin typeface="Times New Roman" panose="02020603050405020304" pitchFamily="18" charset="0"/>
                          <a:ea typeface="Times New Roman" panose="02020603050405020304" pitchFamily="18" charset="0"/>
                          <a:cs typeface="Times New Roman" panose="02020603050405020304" pitchFamily="18" charset="0"/>
                        </a:rPr>
                        <a:t>+61.4 ± 0.5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79608"/>
                  </a:ext>
                </a:extLst>
              </a:tr>
            </a:tbl>
          </a:graphicData>
        </a:graphic>
      </p:graphicFrame>
      <p:sp>
        <p:nvSpPr>
          <p:cNvPr id="14" name="CasellaDiTesto 13"/>
          <p:cNvSpPr txBox="1"/>
          <p:nvPr/>
        </p:nvSpPr>
        <p:spPr>
          <a:xfrm>
            <a:off x="2992966" y="1493982"/>
            <a:ext cx="2338672" cy="369332"/>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cs typeface="Times New Roman" pitchFamily="18" charset="0"/>
              </a:rPr>
              <a:t>TEM Analysis</a:t>
            </a:r>
          </a:p>
        </p:txBody>
      </p:sp>
      <p:sp>
        <p:nvSpPr>
          <p:cNvPr id="15" name="CasellaDiTesto 14"/>
          <p:cNvSpPr txBox="1"/>
          <p:nvPr/>
        </p:nvSpPr>
        <p:spPr>
          <a:xfrm>
            <a:off x="261764" y="1493982"/>
            <a:ext cx="3312368" cy="369332"/>
          </a:xfrm>
          <a:prstGeom prst="rect">
            <a:avLst/>
          </a:prstGeom>
          <a:noFill/>
          <a:effectLst/>
        </p:spPr>
        <p:txBody>
          <a:bodyPr wrap="square" anchor="ctr">
            <a:spAutoFit/>
          </a:bodyPr>
          <a:lstStyle>
            <a:defPPr>
              <a:defRPr lang="en-US"/>
            </a:defPPr>
            <a:lvl1pPr algn="ctr">
              <a:defRPr sz="2000">
                <a:solidFill>
                  <a:prstClr val="white"/>
                </a:solidFill>
                <a:latin typeface="Gill Sans M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24656" rtl="0" eaLnBrk="1" fontAlgn="auto" latinLnBrk="0" hangingPunct="1">
              <a:lnSpc>
                <a:spcPct val="100000"/>
              </a:lnSpc>
              <a:spcBef>
                <a:spcPts val="0"/>
              </a:spcBef>
              <a:spcAft>
                <a:spcPts val="0"/>
              </a:spcAft>
              <a:buClrTx/>
              <a:buSzTx/>
              <a:buFontTx/>
              <a:buNone/>
              <a:tabLst/>
              <a:defRPr/>
            </a:pPr>
            <a:r>
              <a:rPr lang="it-IT" sz="1800" dirty="0">
                <a:solidFill>
                  <a:schemeClr val="tx1"/>
                </a:solidFill>
                <a:latin typeface="+mn-lt"/>
                <a:cs typeface="Times New Roman" pitchFamily="18" charset="0"/>
              </a:rPr>
              <a:t>UV-Vis-NIR </a:t>
            </a:r>
            <a:r>
              <a:rPr lang="it-IT" sz="1800" dirty="0" err="1">
                <a:solidFill>
                  <a:schemeClr val="tx1"/>
                </a:solidFill>
                <a:latin typeface="+mn-lt"/>
                <a:cs typeface="Times New Roman" pitchFamily="18" charset="0"/>
              </a:rPr>
              <a:t>Absorption</a:t>
            </a:r>
            <a:endParaRPr lang="it-IT" sz="1800" dirty="0">
              <a:solidFill>
                <a:schemeClr val="tx1"/>
              </a:solidFill>
              <a:latin typeface="+mn-lt"/>
              <a:cs typeface="Times New Roman" pitchFamily="18" charset="0"/>
            </a:endParaRPr>
          </a:p>
        </p:txBody>
      </p:sp>
      <p:sp>
        <p:nvSpPr>
          <p:cNvPr id="16" name="Rettangolo 15"/>
          <p:cNvSpPr/>
          <p:nvPr/>
        </p:nvSpPr>
        <p:spPr>
          <a:xfrm>
            <a:off x="8658220" y="4411136"/>
            <a:ext cx="313827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en-US" sz="2000" dirty="0" smtClean="0">
                <a:cs typeface="Times New Roman" pitchFamily="18" charset="0"/>
              </a:rPr>
              <a:t>Effective encapsulation of Cu</a:t>
            </a:r>
            <a:r>
              <a:rPr lang="en-US" sz="2000" baseline="-25000" dirty="0" smtClean="0">
                <a:cs typeface="Times New Roman" pitchFamily="18" charset="0"/>
              </a:rPr>
              <a:t>2-x</a:t>
            </a:r>
            <a:r>
              <a:rPr lang="en-US" sz="2000" dirty="0" smtClean="0">
                <a:cs typeface="Times New Roman" pitchFamily="18" charset="0"/>
              </a:rPr>
              <a:t>S NCs into SLN, preservation of plasmonic properties, low </a:t>
            </a:r>
            <a:r>
              <a:rPr lang="en-US" sz="2000" dirty="0" err="1" smtClean="0">
                <a:cs typeface="Times New Roman" pitchFamily="18" charset="0"/>
              </a:rPr>
              <a:t>polydispersity</a:t>
            </a:r>
            <a:r>
              <a:rPr lang="en-US" sz="2000" dirty="0" smtClean="0">
                <a:cs typeface="Times New Roman" pitchFamily="18" charset="0"/>
              </a:rPr>
              <a:t> and high colloidal stability.</a:t>
            </a:r>
            <a:endParaRPr lang="en-US" sz="2000" dirty="0">
              <a:cs typeface="Times New Roman" pitchFamily="18" charset="0"/>
            </a:endParaRPr>
          </a:p>
        </p:txBody>
      </p:sp>
    </p:spTree>
    <p:extLst>
      <p:ext uri="{BB962C8B-B14F-4D97-AF65-F5344CB8AC3E}">
        <p14:creationId xmlns:p14="http://schemas.microsoft.com/office/powerpoint/2010/main" val="605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Placeholder 6">
            <a:extLst>
              <a:ext uri="{FF2B5EF4-FFF2-40B4-BE49-F238E27FC236}">
                <a16:creationId xmlns:a16="http://schemas.microsoft.com/office/drawing/2014/main" id="{748B63E5-E5E0-469A-8C68-03BF8B5E9B86}"/>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9" t="717" r="129" b="279"/>
          <a:stretch/>
        </p:blipFill>
        <p:spPr>
          <a:xfrm>
            <a:off x="-33873" y="-35056"/>
            <a:ext cx="12203872" cy="6882768"/>
          </a:xfrm>
          <a:prstGeom prst="rect">
            <a:avLst/>
          </a:prstGeom>
        </p:spPr>
      </p:pic>
      <p:sp>
        <p:nvSpPr>
          <p:cNvPr id="58" name="Rectangle 57">
            <a:extLst>
              <a:ext uri="{FF2B5EF4-FFF2-40B4-BE49-F238E27FC236}">
                <a16:creationId xmlns:a16="http://schemas.microsoft.com/office/drawing/2014/main" id="{A962C921-8E86-42EE-BBF5-4F94D2ADFF7B}"/>
              </a:ext>
            </a:extLst>
          </p:cNvPr>
          <p:cNvSpPr/>
          <p:nvPr/>
        </p:nvSpPr>
        <p:spPr>
          <a:xfrm>
            <a:off x="-29082" y="-33401"/>
            <a:ext cx="12188825" cy="6881113"/>
          </a:xfrm>
          <a:prstGeom prst="rect">
            <a:avLst/>
          </a:prstGeom>
          <a:gradFill flip="none" rotWithShape="1">
            <a:gsLst>
              <a:gs pos="5000">
                <a:schemeClr val="accent1">
                  <a:alpha val="65000"/>
                </a:schemeClr>
              </a:gs>
              <a:gs pos="100000">
                <a:schemeClr val="accent1">
                  <a:alpha val="3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 y="1556792"/>
            <a:ext cx="12188825" cy="1861563"/>
          </a:xfrm>
          <a:prstGeom prst="rect">
            <a:avLst/>
          </a:prstGeom>
          <a:noFill/>
        </p:spPr>
        <p:txBody>
          <a:bodyPr wrap="square" rtlCol="0">
            <a:spAutoFit/>
          </a:bodyPr>
          <a:lstStyle/>
          <a:p>
            <a:pPr algn="ctr"/>
            <a:r>
              <a:rPr lang="en-US" sz="11497" dirty="0">
                <a:solidFill>
                  <a:schemeClr val="bg1"/>
                </a:solidFill>
                <a:effectLst>
                  <a:outerShdw blurRad="381000" sx="102000" sy="102000" algn="ctr" rotWithShape="0">
                    <a:prstClr val="black">
                      <a:alpha val="40000"/>
                    </a:prstClr>
                  </a:outerShdw>
                </a:effectLst>
                <a:latin typeface="Open Sans" panose="020B0606030504020204"/>
                <a:cs typeface="Calibri Light" panose="020F0302020204030204" pitchFamily="34" charset="0"/>
              </a:rPr>
              <a:t>Thank You</a:t>
            </a:r>
          </a:p>
        </p:txBody>
      </p:sp>
      <p:sp>
        <p:nvSpPr>
          <p:cNvPr id="6" name="TextBox 5"/>
          <p:cNvSpPr txBox="1"/>
          <p:nvPr/>
        </p:nvSpPr>
        <p:spPr>
          <a:xfrm>
            <a:off x="-1" y="2966574"/>
            <a:ext cx="12188825" cy="923090"/>
          </a:xfrm>
          <a:prstGeom prst="rect">
            <a:avLst/>
          </a:prstGeom>
          <a:noFill/>
        </p:spPr>
        <p:txBody>
          <a:bodyPr wrap="square" rtlCol="0">
            <a:spAutoFit/>
          </a:bodyPr>
          <a:lstStyle/>
          <a:p>
            <a:pPr algn="ctr"/>
            <a:r>
              <a:rPr lang="en-US" sz="5398" dirty="0">
                <a:solidFill>
                  <a:schemeClr val="bg1"/>
                </a:solidFill>
                <a:effectLst>
                  <a:outerShdw blurRad="381000" sx="102000" sy="102000" algn="ctr" rotWithShape="0">
                    <a:prstClr val="black">
                      <a:alpha val="40000"/>
                    </a:prstClr>
                  </a:outerShdw>
                </a:effectLst>
                <a:latin typeface="Open Sans" panose="020B0606030504020204"/>
                <a:cs typeface="Calibri Light" panose="020F0302020204030204" pitchFamily="34" charset="0"/>
              </a:rPr>
              <a:t>For Your Attention</a:t>
            </a:r>
          </a:p>
        </p:txBody>
      </p:sp>
      <p:sp>
        <p:nvSpPr>
          <p:cNvPr id="43" name="Rectangle 42"/>
          <p:cNvSpPr/>
          <p:nvPr/>
        </p:nvSpPr>
        <p:spPr>
          <a:xfrm>
            <a:off x="266630" y="305614"/>
            <a:ext cx="11655564" cy="6246773"/>
          </a:xfrm>
          <a:prstGeom prst="rect">
            <a:avLst/>
          </a:prstGeom>
          <a:noFill/>
          <a:ln w="38100">
            <a:solidFill>
              <a:schemeClr val="bg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FAA19C84-009C-4396-BA7B-94AAD0A82B86}"/>
              </a:ext>
            </a:extLst>
          </p:cNvPr>
          <p:cNvSpPr txBox="1"/>
          <p:nvPr/>
        </p:nvSpPr>
        <p:spPr>
          <a:xfrm>
            <a:off x="1154637" y="4950100"/>
            <a:ext cx="10556399" cy="1338828"/>
          </a:xfrm>
          <a:prstGeom prst="rect">
            <a:avLst/>
          </a:prstGeom>
          <a:noFill/>
        </p:spPr>
        <p:txBody>
          <a:bodyPr wrap="square" rtlCol="0">
            <a:spAutoFit/>
          </a:bodyPr>
          <a:lstStyle/>
          <a:p>
            <a:pPr>
              <a:lnSpc>
                <a:spcPct val="150000"/>
              </a:lnSpc>
            </a:pPr>
            <a:r>
              <a:rPr lang="en-GB" sz="1800" dirty="0" smtClean="0">
                <a:solidFill>
                  <a:schemeClr val="bg1"/>
                </a:solidFill>
                <a:latin typeface="Open Sans" panose="020B0606030504020204"/>
              </a:rPr>
              <a:t>IPCF-CNR c/o </a:t>
            </a:r>
            <a:r>
              <a:rPr lang="en-GB" sz="1800" dirty="0" err="1" smtClean="0">
                <a:solidFill>
                  <a:schemeClr val="bg1"/>
                </a:solidFill>
                <a:latin typeface="Open Sans" panose="020B0606030504020204"/>
              </a:rPr>
              <a:t>Dipartimento</a:t>
            </a:r>
            <a:r>
              <a:rPr lang="en-GB" sz="1800" dirty="0" smtClean="0">
                <a:solidFill>
                  <a:schemeClr val="bg1"/>
                </a:solidFill>
                <a:latin typeface="Open Sans" panose="020B0606030504020204"/>
              </a:rPr>
              <a:t> di </a:t>
            </a:r>
            <a:r>
              <a:rPr lang="en-GB" sz="1800" dirty="0" err="1" smtClean="0">
                <a:solidFill>
                  <a:schemeClr val="bg1"/>
                </a:solidFill>
                <a:latin typeface="Open Sans" panose="020B0606030504020204"/>
              </a:rPr>
              <a:t>Chimica</a:t>
            </a:r>
            <a:r>
              <a:rPr lang="en-GB" sz="1800" dirty="0" smtClean="0">
                <a:solidFill>
                  <a:schemeClr val="bg1"/>
                </a:solidFill>
                <a:latin typeface="Open Sans" panose="020B0606030504020204"/>
              </a:rPr>
              <a:t> – </a:t>
            </a:r>
            <a:r>
              <a:rPr lang="en-GB" sz="1800" dirty="0" err="1" smtClean="0">
                <a:solidFill>
                  <a:schemeClr val="bg1"/>
                </a:solidFill>
                <a:latin typeface="Open Sans" panose="020B0606030504020204"/>
              </a:rPr>
              <a:t>Università</a:t>
            </a:r>
            <a:r>
              <a:rPr lang="en-GB" sz="1800" dirty="0" smtClean="0">
                <a:solidFill>
                  <a:schemeClr val="bg1"/>
                </a:solidFill>
                <a:latin typeface="Open Sans" panose="020B0606030504020204"/>
              </a:rPr>
              <a:t> </a:t>
            </a:r>
            <a:r>
              <a:rPr lang="en-GB" sz="1800" dirty="0" err="1" smtClean="0">
                <a:solidFill>
                  <a:schemeClr val="bg1"/>
                </a:solidFill>
                <a:latin typeface="Open Sans" panose="020B0606030504020204"/>
              </a:rPr>
              <a:t>degli</a:t>
            </a:r>
            <a:r>
              <a:rPr lang="en-GB" sz="1800" dirty="0" smtClean="0">
                <a:solidFill>
                  <a:schemeClr val="bg1"/>
                </a:solidFill>
                <a:latin typeface="Open Sans" panose="020B0606030504020204"/>
              </a:rPr>
              <a:t> </a:t>
            </a:r>
            <a:r>
              <a:rPr lang="en-GB" sz="1800" dirty="0" err="1" smtClean="0">
                <a:solidFill>
                  <a:schemeClr val="bg1"/>
                </a:solidFill>
                <a:latin typeface="Open Sans" panose="020B0606030504020204"/>
              </a:rPr>
              <a:t>Studi</a:t>
            </a:r>
            <a:r>
              <a:rPr lang="en-GB" sz="1800" dirty="0" smtClean="0">
                <a:solidFill>
                  <a:schemeClr val="bg1"/>
                </a:solidFill>
                <a:latin typeface="Open Sans" panose="020B0606030504020204"/>
              </a:rPr>
              <a:t> di Bari, Via </a:t>
            </a:r>
            <a:r>
              <a:rPr lang="en-GB" sz="1800" dirty="0" err="1" smtClean="0">
                <a:solidFill>
                  <a:schemeClr val="bg1"/>
                </a:solidFill>
                <a:latin typeface="Open Sans" panose="020B0606030504020204"/>
              </a:rPr>
              <a:t>Orabona</a:t>
            </a:r>
            <a:r>
              <a:rPr lang="en-GB" sz="1800" dirty="0" smtClean="0">
                <a:solidFill>
                  <a:schemeClr val="bg1"/>
                </a:solidFill>
                <a:latin typeface="Open Sans" panose="020B0606030504020204"/>
              </a:rPr>
              <a:t> 4 – 70126 BARI</a:t>
            </a:r>
            <a:endParaRPr lang="en-GB" sz="1800" dirty="0">
              <a:solidFill>
                <a:schemeClr val="bg1"/>
              </a:solidFill>
              <a:latin typeface="Open Sans" panose="020B0606030504020204"/>
            </a:endParaRPr>
          </a:p>
          <a:p>
            <a:pPr>
              <a:lnSpc>
                <a:spcPct val="150000"/>
              </a:lnSpc>
            </a:pPr>
            <a:r>
              <a:rPr lang="en-GB" sz="1800" dirty="0" smtClean="0">
                <a:solidFill>
                  <a:schemeClr val="bg1"/>
                </a:solidFill>
                <a:latin typeface="Open Sans" panose="020B0606030504020204"/>
              </a:rPr>
              <a:t>f.vischio@ba.ipcf.cnr.it</a:t>
            </a:r>
            <a:endParaRPr lang="en-GB" sz="1800" dirty="0">
              <a:solidFill>
                <a:schemeClr val="bg1"/>
              </a:solidFill>
              <a:latin typeface="Open Sans" panose="020B0606030504020204"/>
            </a:endParaRPr>
          </a:p>
          <a:p>
            <a:pPr>
              <a:lnSpc>
                <a:spcPct val="150000"/>
              </a:lnSpc>
            </a:pPr>
            <a:r>
              <a:rPr lang="en-GB" sz="1800" dirty="0" smtClean="0">
                <a:solidFill>
                  <a:schemeClr val="bg1"/>
                </a:solidFill>
                <a:latin typeface="Open Sans" panose="020B0606030504020204"/>
              </a:rPr>
              <a:t>347/1418416</a:t>
            </a:r>
            <a:endParaRPr lang="en-GB" sz="1800" dirty="0">
              <a:solidFill>
                <a:schemeClr val="bg1"/>
              </a:solidFill>
              <a:latin typeface="Open Sans" panose="020B0606030504020204"/>
            </a:endParaRPr>
          </a:p>
        </p:txBody>
      </p:sp>
      <p:pic>
        <p:nvPicPr>
          <p:cNvPr id="14" name="Picture 13">
            <a:extLst>
              <a:ext uri="{FF2B5EF4-FFF2-40B4-BE49-F238E27FC236}">
                <a16:creationId xmlns:a16="http://schemas.microsoft.com/office/drawing/2014/main" id="{8D65BFD6-8570-446B-8AC4-563FBD2CF27E}"/>
              </a:ext>
            </a:extLst>
          </p:cNvPr>
          <p:cNvPicPr>
            <a:picLocks noChangeAspect="1"/>
          </p:cNvPicPr>
          <p:nvPr/>
        </p:nvPicPr>
        <p:blipFill>
          <a:blip r:embed="rId3"/>
          <a:stretch>
            <a:fillRect/>
          </a:stretch>
        </p:blipFill>
        <p:spPr>
          <a:xfrm>
            <a:off x="740274" y="4974254"/>
            <a:ext cx="414363" cy="1277618"/>
          </a:xfrm>
          <a:prstGeom prst="rect">
            <a:avLst/>
          </a:prstGeom>
        </p:spPr>
      </p:pic>
    </p:spTree>
    <p:extLst>
      <p:ext uri="{BB962C8B-B14F-4D97-AF65-F5344CB8AC3E}">
        <p14:creationId xmlns:p14="http://schemas.microsoft.com/office/powerpoint/2010/main" val="157886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D621-8C75-475C-8824-752DFF59EB71}"/>
              </a:ext>
            </a:extLst>
          </p:cNvPr>
          <p:cNvSpPr txBox="1"/>
          <p:nvPr/>
        </p:nvSpPr>
        <p:spPr>
          <a:xfrm>
            <a:off x="765820" y="476672"/>
            <a:ext cx="10080000" cy="495520"/>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Cancer: a still incurable disease</a:t>
            </a:r>
          </a:p>
        </p:txBody>
      </p:sp>
      <p:sp>
        <p:nvSpPr>
          <p:cNvPr id="5" name="CasellaDiTesto 23"/>
          <p:cNvSpPr txBox="1">
            <a:spLocks noChangeArrowheads="1"/>
          </p:cNvSpPr>
          <p:nvPr/>
        </p:nvSpPr>
        <p:spPr bwMode="auto">
          <a:xfrm>
            <a:off x="858983" y="1354698"/>
            <a:ext cx="2986271" cy="5170646"/>
          </a:xfrm>
          <a:prstGeom prst="rect">
            <a:avLst/>
          </a:prstGeom>
          <a:noFill/>
          <a:ln w="9525">
            <a:noFill/>
            <a:miter lim="800000"/>
            <a:headEnd/>
            <a:tailEnd/>
          </a:ln>
        </p:spPr>
        <p:txBody>
          <a:bodyPr wrap="square">
            <a:spAutoFit/>
          </a:bodyPr>
          <a:lstStyle/>
          <a:p>
            <a:pPr indent="-342900">
              <a:buClr>
                <a:srgbClr val="C00000"/>
              </a:buClr>
              <a:buFont typeface="Wingdings" pitchFamily="2" charset="2"/>
              <a:buChar char="ü"/>
            </a:pPr>
            <a:r>
              <a:rPr lang="it-IT" altLang="it-IT" dirty="0"/>
              <a:t>Alzheimer’s </a:t>
            </a:r>
            <a:r>
              <a:rPr lang="it-IT" altLang="it-IT" dirty="0" err="1"/>
              <a:t>disease</a:t>
            </a:r>
            <a:endParaRPr lang="it-IT" altLang="it-IT" dirty="0"/>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en-US" altLang="it-IT" dirty="0"/>
              <a:t>Diabetes</a:t>
            </a:r>
          </a:p>
          <a:p>
            <a:pPr marL="342900" indent="-342900">
              <a:buClr>
                <a:srgbClr val="C00000"/>
              </a:buClr>
              <a:buFont typeface="Wingdings" pitchFamily="2" charset="2"/>
              <a:buChar char="ü"/>
            </a:pPr>
            <a:endParaRPr lang="en-US"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en-US" altLang="it-IT" dirty="0"/>
              <a:t>HIV/AIDS</a:t>
            </a:r>
          </a:p>
          <a:p>
            <a:pPr marL="342900" indent="-342900">
              <a:buClr>
                <a:srgbClr val="C00000"/>
              </a:buClr>
              <a:buFont typeface="Wingdings" pitchFamily="2" charset="2"/>
              <a:buChar char="ü"/>
            </a:pPr>
            <a:endParaRPr lang="en-US"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en-US" altLang="it-IT" dirty="0"/>
              <a:t>Parkinson’s disease</a:t>
            </a:r>
          </a:p>
          <a:p>
            <a:pPr marL="342900" indent="-342900">
              <a:buClr>
                <a:srgbClr val="C00000"/>
              </a:buClr>
              <a:buFont typeface="Wingdings" pitchFamily="2" charset="2"/>
              <a:buChar char="ü"/>
            </a:pPr>
            <a:endParaRPr lang="en-US"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en-US" altLang="it-IT" dirty="0"/>
              <a:t>Multiple sclerosis</a:t>
            </a:r>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it-IT" altLang="it-IT" dirty="0"/>
              <a:t>Lupus</a:t>
            </a:r>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it-IT" altLang="it-IT" dirty="0"/>
              <a:t>Polio</a:t>
            </a:r>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it-IT" altLang="it-IT" dirty="0" err="1"/>
              <a:t>Asthma</a:t>
            </a:r>
            <a:endParaRPr lang="it-IT" altLang="it-IT" dirty="0"/>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it-IT" altLang="it-IT" dirty="0"/>
              <a:t>Schizophrenia</a:t>
            </a:r>
          </a:p>
          <a:p>
            <a:pPr marL="342900" indent="-342900">
              <a:buClr>
                <a:srgbClr val="C00000"/>
              </a:buClr>
              <a:buFont typeface="Wingdings" pitchFamily="2" charset="2"/>
              <a:buChar char="ü"/>
            </a:pPr>
            <a:endParaRPr lang="it-IT" altLang="it-IT" sz="1000" b="1" i="1" dirty="0" smtClean="0">
              <a:solidFill>
                <a:srgbClr val="003366"/>
              </a:solidFill>
              <a:latin typeface="Times New Roman" pitchFamily="18" charset="0"/>
              <a:cs typeface="Times New Roman" pitchFamily="18" charset="0"/>
            </a:endParaRPr>
          </a:p>
          <a:p>
            <a:pPr indent="-342900">
              <a:buClr>
                <a:srgbClr val="C00000"/>
              </a:buClr>
              <a:buFont typeface="Wingdings" pitchFamily="2" charset="2"/>
              <a:buChar char="ü"/>
            </a:pPr>
            <a:r>
              <a:rPr lang="it-IT" altLang="it-IT" dirty="0" err="1"/>
              <a:t>Cancer</a:t>
            </a:r>
            <a:endParaRPr lang="it-IT" alt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832" y="2928355"/>
            <a:ext cx="3500748" cy="197119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516" y="1093491"/>
            <a:ext cx="3432629" cy="2767557"/>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582" y="1048249"/>
            <a:ext cx="2896974" cy="1588663"/>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287" y="5096362"/>
            <a:ext cx="3617309" cy="1550275"/>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1094" y="4144582"/>
            <a:ext cx="3434857" cy="2246969"/>
          </a:xfrm>
          <a:prstGeom prst="rect">
            <a:avLst/>
          </a:prstGeom>
        </p:spPr>
      </p:pic>
      <p:sp>
        <p:nvSpPr>
          <p:cNvPr id="11" name="Ovale 10"/>
          <p:cNvSpPr/>
          <p:nvPr/>
        </p:nvSpPr>
        <p:spPr>
          <a:xfrm>
            <a:off x="777565" y="5949280"/>
            <a:ext cx="1750423" cy="666205"/>
          </a:xfrm>
          <a:prstGeom prst="ellipse">
            <a:avLst/>
          </a:prstGeom>
          <a:noFill/>
          <a:ln w="57150">
            <a:solidFill>
              <a:srgbClr val="FF0000"/>
            </a:solidFill>
          </a:ln>
        </p:spPr>
        <p:txBody>
          <a:bodyPr rtlCol="0" anchor="ctr"/>
          <a:lstStyle/>
          <a:p>
            <a:pPr algn="ctr"/>
            <a:endParaRPr lang="it-IT">
              <a:no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2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D621-8C75-475C-8824-752DFF59EB71}"/>
              </a:ext>
            </a:extLst>
          </p:cNvPr>
          <p:cNvSpPr txBox="1"/>
          <p:nvPr/>
        </p:nvSpPr>
        <p:spPr>
          <a:xfrm>
            <a:off x="765820" y="476672"/>
            <a:ext cx="10080000" cy="495520"/>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Cancer: a still incurable disease</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944" y="1815766"/>
            <a:ext cx="3626527" cy="4875935"/>
          </a:xfrm>
          <a:prstGeom prst="rect">
            <a:avLst/>
          </a:prstGeom>
        </p:spPr>
      </p:pic>
      <p:sp>
        <p:nvSpPr>
          <p:cNvPr id="13" name="Rettangolo 12"/>
          <p:cNvSpPr/>
          <p:nvPr/>
        </p:nvSpPr>
        <p:spPr>
          <a:xfrm>
            <a:off x="1134298" y="916549"/>
            <a:ext cx="4804397" cy="830997"/>
          </a:xfrm>
          <a:prstGeom prst="rect">
            <a:avLst/>
          </a:prstGeom>
        </p:spPr>
        <p:txBody>
          <a:bodyPr wrap="square">
            <a:spAutoFit/>
          </a:bodyPr>
          <a:lstStyle/>
          <a:p>
            <a:pPr algn="ctr"/>
            <a:r>
              <a:rPr lang="en-US" dirty="0"/>
              <a:t>New Cases and Deaths for the First 19 Cancers in 2018</a:t>
            </a:r>
            <a:endParaRPr lang="it-IT" dirty="0"/>
          </a:p>
        </p:txBody>
      </p:sp>
      <p:grpSp>
        <p:nvGrpSpPr>
          <p:cNvPr id="14" name="Gruppo 13"/>
          <p:cNvGrpSpPr/>
          <p:nvPr/>
        </p:nvGrpSpPr>
        <p:grpSpPr>
          <a:xfrm>
            <a:off x="6521919" y="1346160"/>
            <a:ext cx="4280026" cy="5337387"/>
            <a:chOff x="6096000" y="734375"/>
            <a:chExt cx="4858462" cy="6005291"/>
          </a:xfrm>
        </p:grpSpPr>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949" y="738091"/>
              <a:ext cx="4834513" cy="2910172"/>
            </a:xfrm>
            <a:prstGeom prst="rect">
              <a:avLst/>
            </a:prstGeom>
            <a:ln>
              <a:noFill/>
            </a:ln>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327" y="3687452"/>
              <a:ext cx="4615543" cy="3052214"/>
            </a:xfrm>
            <a:prstGeom prst="rect">
              <a:avLst/>
            </a:prstGeom>
          </p:spPr>
        </p:pic>
        <p:sp>
          <p:nvSpPr>
            <p:cNvPr id="17" name="Rettangolo 16"/>
            <p:cNvSpPr/>
            <p:nvPr/>
          </p:nvSpPr>
          <p:spPr>
            <a:xfrm>
              <a:off x="6096000" y="734375"/>
              <a:ext cx="4858462" cy="6005291"/>
            </a:xfrm>
            <a:prstGeom prst="rect">
              <a:avLst/>
            </a:prstGeom>
            <a:noFill/>
            <a:ln>
              <a:solidFill>
                <a:schemeClr val="tx1"/>
              </a:solidFill>
            </a:ln>
          </p:spPr>
          <p:txBody>
            <a:bodyPr rtlCol="0" anchor="ctr"/>
            <a:lstStyle/>
            <a:p>
              <a:pPr algn="ctr"/>
              <a:endParaRPr lang="it-IT">
                <a:noFill/>
                <a:latin typeface="Arial" panose="020B0604020202020204" pitchFamily="34" charset="0"/>
                <a:cs typeface="Arial" panose="020B0604020202020204" pitchFamily="34" charset="0"/>
              </a:endParaRPr>
            </a:p>
          </p:txBody>
        </p:sp>
      </p:grpSp>
      <p:sp>
        <p:nvSpPr>
          <p:cNvPr id="18" name="Rettangolo 17"/>
          <p:cNvSpPr/>
          <p:nvPr/>
        </p:nvSpPr>
        <p:spPr>
          <a:xfrm>
            <a:off x="6968720" y="1024271"/>
            <a:ext cx="3352713" cy="307777"/>
          </a:xfrm>
          <a:prstGeom prst="rect">
            <a:avLst/>
          </a:prstGeom>
        </p:spPr>
        <p:txBody>
          <a:bodyPr wrap="none">
            <a:spAutoFit/>
          </a:bodyPr>
          <a:lstStyle/>
          <a:p>
            <a:r>
              <a:rPr lang="it-IT" sz="1400" dirty="0" smtClean="0"/>
              <a:t>Bray et al</a:t>
            </a:r>
            <a:r>
              <a:rPr lang="it-IT" sz="1400" i="1" dirty="0" smtClean="0"/>
              <a:t>. </a:t>
            </a:r>
            <a:r>
              <a:rPr lang="it-IT" sz="1400" i="1" dirty="0" err="1" smtClean="0"/>
              <a:t>Cancer</a:t>
            </a:r>
            <a:r>
              <a:rPr lang="it-IT" sz="1400" i="1" dirty="0" smtClean="0"/>
              <a:t> J. </a:t>
            </a:r>
            <a:r>
              <a:rPr lang="it-IT" sz="1400" i="1" dirty="0" err="1"/>
              <a:t>Clin</a:t>
            </a:r>
            <a:r>
              <a:rPr lang="it-IT" sz="1400" dirty="0"/>
              <a:t>. </a:t>
            </a:r>
            <a:r>
              <a:rPr lang="it-IT" sz="1400" dirty="0" smtClean="0"/>
              <a:t>2018, 68, 394-424</a:t>
            </a:r>
            <a:r>
              <a:rPr lang="it-IT" sz="1400" dirty="0"/>
              <a:t>.</a:t>
            </a:r>
          </a:p>
        </p:txBody>
      </p:sp>
    </p:spTree>
    <p:extLst>
      <p:ext uri="{BB962C8B-B14F-4D97-AF65-F5344CB8AC3E}">
        <p14:creationId xmlns:p14="http://schemas.microsoft.com/office/powerpoint/2010/main" val="37079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D621-8C75-475C-8824-752DFF59EB71}"/>
              </a:ext>
            </a:extLst>
          </p:cNvPr>
          <p:cNvSpPr txBox="1"/>
          <p:nvPr/>
        </p:nvSpPr>
        <p:spPr>
          <a:xfrm>
            <a:off x="765820" y="476672"/>
            <a:ext cx="10080000" cy="495520"/>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Cancer: a still incurable disease</a:t>
            </a:r>
          </a:p>
        </p:txBody>
      </p:sp>
      <p:sp>
        <p:nvSpPr>
          <p:cNvPr id="10" name="Rettangolo 9"/>
          <p:cNvSpPr/>
          <p:nvPr/>
        </p:nvSpPr>
        <p:spPr>
          <a:xfrm>
            <a:off x="7966620" y="1556792"/>
            <a:ext cx="4032448" cy="4093428"/>
          </a:xfrm>
          <a:prstGeom prst="rect">
            <a:avLst/>
          </a:prstGeom>
        </p:spPr>
        <p:txBody>
          <a:bodyPr wrap="square">
            <a:spAutoFit/>
          </a:bodyPr>
          <a:lstStyle/>
          <a:p>
            <a:pPr algn="just"/>
            <a:r>
              <a:rPr lang="en-US" sz="2000" dirty="0"/>
              <a:t>The most frequently diagnosed cancer and the leading cause of cancer death, however, substantially vary across countries and within each county depending on the degree of economic development and associated social and life style factors. It is noteworthy that high-quality cancer registry data, the basis for planning and implementing evidence-based cancer control programs, are not available in most low- and middle income countries.</a:t>
            </a:r>
            <a:endParaRPr lang="it-IT" sz="2000" dirty="0"/>
          </a:p>
        </p:txBody>
      </p:sp>
      <p:pic>
        <p:nvPicPr>
          <p:cNvPr id="19" name="Immagin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06" y="1268760"/>
            <a:ext cx="7726606" cy="5454829"/>
          </a:xfrm>
          <a:prstGeom prst="rect">
            <a:avLst/>
          </a:prstGeom>
        </p:spPr>
      </p:pic>
      <p:sp>
        <p:nvSpPr>
          <p:cNvPr id="11" name="Rettangolo 10"/>
          <p:cNvSpPr/>
          <p:nvPr/>
        </p:nvSpPr>
        <p:spPr>
          <a:xfrm>
            <a:off x="8632341" y="5920958"/>
            <a:ext cx="3352713" cy="307777"/>
          </a:xfrm>
          <a:prstGeom prst="rect">
            <a:avLst/>
          </a:prstGeom>
        </p:spPr>
        <p:txBody>
          <a:bodyPr wrap="none">
            <a:spAutoFit/>
          </a:bodyPr>
          <a:lstStyle/>
          <a:p>
            <a:r>
              <a:rPr lang="it-IT" sz="1400" dirty="0" smtClean="0"/>
              <a:t>Bray et al</a:t>
            </a:r>
            <a:r>
              <a:rPr lang="it-IT" sz="1400" i="1" dirty="0" smtClean="0"/>
              <a:t>. </a:t>
            </a:r>
            <a:r>
              <a:rPr lang="it-IT" sz="1400" i="1" dirty="0" err="1" smtClean="0"/>
              <a:t>Cancer</a:t>
            </a:r>
            <a:r>
              <a:rPr lang="it-IT" sz="1400" i="1" dirty="0" smtClean="0"/>
              <a:t> J. </a:t>
            </a:r>
            <a:r>
              <a:rPr lang="it-IT" sz="1400" i="1" dirty="0" err="1"/>
              <a:t>Clin</a:t>
            </a:r>
            <a:r>
              <a:rPr lang="it-IT" sz="1400" dirty="0"/>
              <a:t>. </a:t>
            </a:r>
            <a:r>
              <a:rPr lang="it-IT" sz="1400" dirty="0" smtClean="0"/>
              <a:t>2018, 68, 394-424</a:t>
            </a:r>
            <a:r>
              <a:rPr lang="it-IT" sz="1400" dirty="0"/>
              <a:t>.</a:t>
            </a:r>
          </a:p>
        </p:txBody>
      </p:sp>
    </p:spTree>
    <p:extLst>
      <p:ext uri="{BB962C8B-B14F-4D97-AF65-F5344CB8AC3E}">
        <p14:creationId xmlns:p14="http://schemas.microsoft.com/office/powerpoint/2010/main" val="33292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D621-8C75-475C-8824-752DFF59EB71}"/>
              </a:ext>
            </a:extLst>
          </p:cNvPr>
          <p:cNvSpPr txBox="1"/>
          <p:nvPr/>
        </p:nvSpPr>
        <p:spPr>
          <a:xfrm>
            <a:off x="765820" y="476672"/>
            <a:ext cx="10080000" cy="495520"/>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Cancer: a still incurable disease</a:t>
            </a:r>
          </a:p>
        </p:txBody>
      </p:sp>
      <p:sp>
        <p:nvSpPr>
          <p:cNvPr id="6" name="CasellaDiTesto 23"/>
          <p:cNvSpPr txBox="1">
            <a:spLocks noChangeArrowheads="1"/>
          </p:cNvSpPr>
          <p:nvPr/>
        </p:nvSpPr>
        <p:spPr bwMode="auto">
          <a:xfrm>
            <a:off x="120552" y="1628800"/>
            <a:ext cx="5554268" cy="5016758"/>
          </a:xfrm>
          <a:prstGeom prst="rect">
            <a:avLst/>
          </a:prstGeom>
          <a:noFill/>
          <a:ln w="9525">
            <a:noFill/>
            <a:miter lim="800000"/>
            <a:headEnd/>
            <a:tailEnd/>
          </a:ln>
        </p:spPr>
        <p:txBody>
          <a:bodyPr wrap="square">
            <a:spAutoFit/>
          </a:bodyPr>
          <a:lstStyle/>
          <a:p>
            <a:pPr marL="342900" indent="-342900" algn="just">
              <a:buClr>
                <a:srgbClr val="C00000"/>
              </a:buClr>
              <a:buFont typeface="Wingdings" pitchFamily="2" charset="2"/>
              <a:buChar char="ü"/>
            </a:pPr>
            <a:r>
              <a:rPr lang="it-IT" altLang="it-IT" sz="2000" dirty="0" err="1">
                <a:solidFill>
                  <a:srgbClr val="C00000"/>
                </a:solidFill>
              </a:rPr>
              <a:t>Surgery</a:t>
            </a:r>
            <a:r>
              <a:rPr lang="it-IT" altLang="it-IT" sz="2000" dirty="0">
                <a:solidFill>
                  <a:srgbClr val="C00000"/>
                </a:solidFill>
              </a:rPr>
              <a:t>: </a:t>
            </a:r>
            <a:r>
              <a:rPr lang="it-IT" altLang="it-IT" sz="2000" dirty="0" err="1" smtClean="0"/>
              <a:t>resection</a:t>
            </a:r>
            <a:r>
              <a:rPr lang="it-IT" altLang="it-IT" sz="2000" dirty="0" smtClean="0"/>
              <a:t> </a:t>
            </a:r>
            <a:r>
              <a:rPr lang="it-IT" altLang="it-IT" sz="2000" dirty="0"/>
              <a:t>of </a:t>
            </a:r>
            <a:r>
              <a:rPr lang="it-IT" altLang="it-IT" sz="2000" dirty="0" err="1"/>
              <a:t>tumor</a:t>
            </a:r>
            <a:r>
              <a:rPr lang="it-IT" altLang="it-IT" sz="2000" dirty="0"/>
              <a:t> and part of </a:t>
            </a:r>
            <a:r>
              <a:rPr lang="it-IT" altLang="it-IT" sz="2000" dirty="0" err="1"/>
              <a:t>surrounding</a:t>
            </a:r>
            <a:r>
              <a:rPr lang="it-IT" altLang="it-IT" sz="2000" dirty="0"/>
              <a:t> </a:t>
            </a:r>
            <a:r>
              <a:rPr lang="it-IT" altLang="it-IT" sz="2000" dirty="0" err="1" smtClean="0"/>
              <a:t>tissues</a:t>
            </a:r>
            <a:endParaRPr lang="it-IT" altLang="it-IT" sz="2000" dirty="0"/>
          </a:p>
          <a:p>
            <a:pPr marL="342900" indent="-342900">
              <a:buClr>
                <a:srgbClr val="C00000"/>
              </a:buClr>
              <a:buFont typeface="Wingdings" pitchFamily="2" charset="2"/>
              <a:buChar char="ü"/>
            </a:pPr>
            <a:endParaRPr lang="it-IT" altLang="it-IT" sz="2000" b="1" i="1" dirty="0" smtClean="0">
              <a:solidFill>
                <a:srgbClr val="003366"/>
              </a:solidFill>
              <a:latin typeface="Times New Roman" pitchFamily="18" charset="0"/>
              <a:cs typeface="Times New Roman" pitchFamily="18" charset="0"/>
            </a:endParaRPr>
          </a:p>
          <a:p>
            <a:pPr marL="342900" indent="-342900" algn="just">
              <a:buClr>
                <a:srgbClr val="C00000"/>
              </a:buClr>
              <a:buFont typeface="Wingdings" pitchFamily="2" charset="2"/>
              <a:buChar char="ü"/>
            </a:pPr>
            <a:r>
              <a:rPr lang="en-US" altLang="it-IT" sz="2000" dirty="0">
                <a:solidFill>
                  <a:srgbClr val="C00000"/>
                </a:solidFill>
              </a:rPr>
              <a:t>Radiotherapy: </a:t>
            </a:r>
            <a:r>
              <a:rPr lang="en-US" altLang="it-IT" sz="2000" dirty="0"/>
              <a:t>bombardment of cancerous tissues with ionized radiations (X-rays and </a:t>
            </a:r>
            <a:r>
              <a:rPr lang="en-US" altLang="it-IT" sz="2000" dirty="0">
                <a:latin typeface="Symbol" panose="05050102010706020507" pitchFamily="18" charset="2"/>
              </a:rPr>
              <a:t>g</a:t>
            </a:r>
            <a:r>
              <a:rPr lang="en-US" altLang="it-IT" sz="2000" dirty="0"/>
              <a:t>-rays) or with particles (electrons, </a:t>
            </a:r>
            <a:r>
              <a:rPr lang="en-US" altLang="it-IT" sz="2000" dirty="0">
                <a:latin typeface="Symbol" panose="05050102010706020507" pitchFamily="18" charset="2"/>
              </a:rPr>
              <a:t>a</a:t>
            </a:r>
            <a:r>
              <a:rPr lang="en-US" altLang="it-IT" sz="2000" dirty="0"/>
              <a:t>-rays, protons, carbon nuclei, etc.)</a:t>
            </a:r>
          </a:p>
          <a:p>
            <a:pPr marL="342900" indent="-342900">
              <a:buClr>
                <a:srgbClr val="C00000"/>
              </a:buClr>
              <a:buFont typeface="Wingdings" pitchFamily="2" charset="2"/>
              <a:buChar char="ü"/>
            </a:pPr>
            <a:endParaRPr lang="en-US" altLang="it-IT" sz="2000" b="1" i="1" dirty="0" smtClean="0">
              <a:solidFill>
                <a:srgbClr val="003366"/>
              </a:solidFill>
              <a:latin typeface="Times New Roman" pitchFamily="18" charset="0"/>
              <a:cs typeface="Times New Roman" pitchFamily="18" charset="0"/>
            </a:endParaRPr>
          </a:p>
          <a:p>
            <a:pPr marL="342900" indent="-342900" algn="just">
              <a:buClr>
                <a:srgbClr val="C00000"/>
              </a:buClr>
              <a:buFont typeface="Wingdings" pitchFamily="2" charset="2"/>
              <a:buChar char="ü"/>
            </a:pPr>
            <a:r>
              <a:rPr lang="en-US" altLang="it-IT" sz="2000" dirty="0">
                <a:solidFill>
                  <a:srgbClr val="C00000"/>
                </a:solidFill>
              </a:rPr>
              <a:t>Chemotherapy: </a:t>
            </a:r>
            <a:r>
              <a:rPr lang="en-US" altLang="it-IT" sz="2000" dirty="0"/>
              <a:t>administration of cytotoxic drugs</a:t>
            </a:r>
          </a:p>
          <a:p>
            <a:pPr marL="342900" indent="-342900">
              <a:buClr>
                <a:srgbClr val="C00000"/>
              </a:buClr>
              <a:buFont typeface="Wingdings" pitchFamily="2" charset="2"/>
              <a:buChar char="ü"/>
            </a:pPr>
            <a:endParaRPr lang="en-US" altLang="it-IT" sz="2000" b="1" i="1" dirty="0" smtClean="0">
              <a:solidFill>
                <a:srgbClr val="003366"/>
              </a:solidFill>
              <a:latin typeface="Times New Roman" pitchFamily="18" charset="0"/>
              <a:cs typeface="Times New Roman" pitchFamily="18" charset="0"/>
            </a:endParaRPr>
          </a:p>
          <a:p>
            <a:pPr marL="342900" indent="-342900" algn="just">
              <a:buClr>
                <a:srgbClr val="C00000"/>
              </a:buClr>
              <a:buFont typeface="Wingdings" pitchFamily="2" charset="2"/>
              <a:buChar char="ü"/>
            </a:pPr>
            <a:r>
              <a:rPr lang="en-US" altLang="it-IT" sz="2000" dirty="0">
                <a:solidFill>
                  <a:srgbClr val="C00000"/>
                </a:solidFill>
              </a:rPr>
              <a:t>Target therapy: </a:t>
            </a:r>
            <a:r>
              <a:rPr lang="en-US" altLang="it-IT" sz="2000" dirty="0"/>
              <a:t>administration of specific monoclonal antibodies </a:t>
            </a:r>
            <a:r>
              <a:rPr lang="en-US" altLang="it-IT" sz="2000" dirty="0" smtClean="0"/>
              <a:t>or </a:t>
            </a:r>
            <a:r>
              <a:rPr lang="en-US" altLang="it-IT" sz="2000" dirty="0"/>
              <a:t>extracellular growth factors or administration of small molecules </a:t>
            </a:r>
            <a:r>
              <a:rPr lang="en-US" altLang="it-IT" sz="2000" dirty="0" smtClean="0"/>
              <a:t>in </a:t>
            </a:r>
            <a:r>
              <a:rPr lang="en-US" altLang="it-IT" sz="2000" dirty="0"/>
              <a:t>order to interact with enzyme activity on the purposive protein. </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578" y="1018746"/>
            <a:ext cx="2822348" cy="1883276"/>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684" y="2379508"/>
            <a:ext cx="2822349" cy="1883276"/>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621" y="3838081"/>
            <a:ext cx="2866305" cy="1883276"/>
          </a:xfrm>
          <a:prstGeom prst="rect">
            <a:avLst/>
          </a:prstGeom>
        </p:spPr>
      </p:pic>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1711" y="4779719"/>
            <a:ext cx="3076295" cy="1895402"/>
          </a:xfrm>
          <a:prstGeom prst="rect">
            <a:avLst/>
          </a:prstGeom>
        </p:spPr>
      </p:pic>
    </p:spTree>
    <p:extLst>
      <p:ext uri="{BB962C8B-B14F-4D97-AF65-F5344CB8AC3E}">
        <p14:creationId xmlns:p14="http://schemas.microsoft.com/office/powerpoint/2010/main" val="13238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07208" y="1384143"/>
            <a:ext cx="3503252" cy="2585323"/>
          </a:xfrm>
          <a:prstGeom prst="rect">
            <a:avLst/>
          </a:prstGeom>
          <a:noFill/>
        </p:spPr>
        <p:txBody>
          <a:bodyPr wrap="square" rtlCol="0">
            <a:spAutoFit/>
          </a:bodyPr>
          <a:lstStyle/>
          <a:p>
            <a:r>
              <a:rPr lang="it-IT" sz="1800" dirty="0" err="1">
                <a:solidFill>
                  <a:srgbClr val="C00000"/>
                </a:solidFill>
              </a:rPr>
              <a:t>Limitations</a:t>
            </a:r>
            <a:r>
              <a:rPr lang="it-IT" sz="1800" dirty="0">
                <a:solidFill>
                  <a:srgbClr val="C00000"/>
                </a:solidFill>
              </a:rPr>
              <a:t> of </a:t>
            </a:r>
            <a:r>
              <a:rPr lang="it-IT" sz="1800" dirty="0" err="1">
                <a:solidFill>
                  <a:srgbClr val="C00000"/>
                </a:solidFill>
              </a:rPr>
              <a:t>Macromedicine</a:t>
            </a:r>
            <a:r>
              <a:rPr lang="it-IT" sz="1800" dirty="0" smtClean="0">
                <a:solidFill>
                  <a:srgbClr val="C00000"/>
                </a:solidFill>
              </a:rPr>
              <a:t>:</a:t>
            </a:r>
          </a:p>
          <a:p>
            <a:endParaRPr lang="it-IT" sz="1800" dirty="0">
              <a:solidFill>
                <a:srgbClr val="FF0000"/>
              </a:solidFill>
            </a:endParaRPr>
          </a:p>
          <a:p>
            <a:pPr marL="342900" indent="-342900">
              <a:buClr>
                <a:srgbClr val="C00000"/>
              </a:buClr>
              <a:buFont typeface="Wingdings" panose="05000000000000000000" pitchFamily="2" charset="2"/>
              <a:buChar char="ü"/>
            </a:pPr>
            <a:r>
              <a:rPr lang="it-IT" sz="1800" dirty="0" err="1">
                <a:cs typeface="Times New Roman" panose="02020603050405020304" pitchFamily="18" charset="0"/>
              </a:rPr>
              <a:t>Microscopical</a:t>
            </a:r>
            <a:r>
              <a:rPr lang="it-IT" sz="1800" dirty="0">
                <a:cs typeface="Times New Roman" panose="02020603050405020304" pitchFamily="18" charset="0"/>
              </a:rPr>
              <a:t> </a:t>
            </a:r>
            <a:r>
              <a:rPr lang="it-IT" sz="1800" dirty="0" err="1" smtClean="0">
                <a:cs typeface="Times New Roman" panose="02020603050405020304" pitchFamily="18" charset="0"/>
              </a:rPr>
              <a:t>residual</a:t>
            </a:r>
            <a:endParaRPr lang="it-IT" sz="1800" dirty="0" smtClean="0">
              <a:cs typeface="Times New Roman" panose="02020603050405020304" pitchFamily="18" charset="0"/>
            </a:endParaRPr>
          </a:p>
          <a:p>
            <a:pPr marL="342900" indent="-342900">
              <a:buClr>
                <a:srgbClr val="C00000"/>
              </a:buClr>
              <a:buFont typeface="Wingdings" panose="05000000000000000000" pitchFamily="2" charset="2"/>
              <a:buChar char="ü"/>
            </a:pPr>
            <a:endParaRPr lang="it-IT" sz="1800" dirty="0">
              <a:cs typeface="Times New Roman" panose="02020603050405020304" pitchFamily="18" charset="0"/>
            </a:endParaRPr>
          </a:p>
          <a:p>
            <a:pPr marL="342900" indent="-342900">
              <a:buClr>
                <a:srgbClr val="C00000"/>
              </a:buClr>
              <a:buFont typeface="Wingdings" panose="05000000000000000000" pitchFamily="2" charset="2"/>
              <a:buChar char="ü"/>
            </a:pPr>
            <a:r>
              <a:rPr lang="it-IT" sz="1800" dirty="0" err="1">
                <a:cs typeface="Times New Roman" panose="02020603050405020304" pitchFamily="18" charset="0"/>
              </a:rPr>
              <a:t>Functional</a:t>
            </a:r>
            <a:r>
              <a:rPr lang="it-IT" sz="1800" dirty="0">
                <a:cs typeface="Times New Roman" panose="02020603050405020304" pitchFamily="18" charset="0"/>
              </a:rPr>
              <a:t> </a:t>
            </a:r>
            <a:r>
              <a:rPr lang="it-IT" sz="1800" dirty="0" err="1">
                <a:cs typeface="Times New Roman" panose="02020603050405020304" pitchFamily="18" charset="0"/>
              </a:rPr>
              <a:t>damage</a:t>
            </a:r>
            <a:r>
              <a:rPr lang="it-IT" sz="1800" dirty="0">
                <a:cs typeface="Times New Roman" panose="02020603050405020304" pitchFamily="18" charset="0"/>
              </a:rPr>
              <a:t> to </a:t>
            </a:r>
            <a:r>
              <a:rPr lang="it-IT" sz="1800" dirty="0" err="1" smtClean="0">
                <a:cs typeface="Times New Roman" panose="02020603050405020304" pitchFamily="18" charset="0"/>
              </a:rPr>
              <a:t>organs</a:t>
            </a:r>
            <a:endParaRPr lang="it-IT" sz="1800" dirty="0" smtClean="0">
              <a:cs typeface="Times New Roman" panose="02020603050405020304" pitchFamily="18" charset="0"/>
            </a:endParaRPr>
          </a:p>
          <a:p>
            <a:pPr marL="342900" indent="-342900">
              <a:buClr>
                <a:srgbClr val="C00000"/>
              </a:buClr>
              <a:buFont typeface="Wingdings" panose="05000000000000000000" pitchFamily="2" charset="2"/>
              <a:buChar char="ü"/>
            </a:pPr>
            <a:endParaRPr lang="it-IT" sz="1800" dirty="0">
              <a:cs typeface="Times New Roman" panose="02020603050405020304" pitchFamily="18" charset="0"/>
            </a:endParaRPr>
          </a:p>
          <a:p>
            <a:pPr marL="342900" indent="-342900">
              <a:buClr>
                <a:srgbClr val="C00000"/>
              </a:buClr>
              <a:buFont typeface="Wingdings" panose="05000000000000000000" pitchFamily="2" charset="2"/>
              <a:buChar char="ü"/>
            </a:pPr>
            <a:r>
              <a:rPr lang="it-IT" sz="1800" dirty="0">
                <a:cs typeface="Times New Roman" panose="02020603050405020304" pitchFamily="18" charset="0"/>
              </a:rPr>
              <a:t>Resistance in </a:t>
            </a:r>
            <a:r>
              <a:rPr lang="it-IT" sz="1800" dirty="0" err="1">
                <a:cs typeface="Times New Roman" panose="02020603050405020304" pitchFamily="18" charset="0"/>
              </a:rPr>
              <a:t>cancer</a:t>
            </a:r>
            <a:r>
              <a:rPr lang="it-IT" sz="1800" dirty="0">
                <a:cs typeface="Times New Roman" panose="02020603050405020304" pitchFamily="18" charset="0"/>
              </a:rPr>
              <a:t> </a:t>
            </a:r>
            <a:r>
              <a:rPr lang="it-IT" sz="1800" dirty="0" err="1" smtClean="0">
                <a:cs typeface="Times New Roman" panose="02020603050405020304" pitchFamily="18" charset="0"/>
              </a:rPr>
              <a:t>cells</a:t>
            </a:r>
            <a:endParaRPr lang="it-IT" sz="1800" dirty="0" smtClean="0">
              <a:cs typeface="Times New Roman" panose="02020603050405020304" pitchFamily="18" charset="0"/>
            </a:endParaRPr>
          </a:p>
          <a:p>
            <a:pPr marL="342900" indent="-342900">
              <a:buClr>
                <a:srgbClr val="C00000"/>
              </a:buClr>
              <a:buFont typeface="Wingdings" panose="05000000000000000000" pitchFamily="2" charset="2"/>
              <a:buChar char="ü"/>
            </a:pPr>
            <a:endParaRPr lang="it-IT" sz="1800" dirty="0">
              <a:cs typeface="Times New Roman" panose="02020603050405020304" pitchFamily="18" charset="0"/>
            </a:endParaRPr>
          </a:p>
          <a:p>
            <a:pPr marL="342900" indent="-342900">
              <a:buClr>
                <a:srgbClr val="C00000"/>
              </a:buClr>
              <a:buFont typeface="Wingdings" panose="05000000000000000000" pitchFamily="2" charset="2"/>
              <a:buChar char="ü"/>
            </a:pPr>
            <a:r>
              <a:rPr lang="it-IT" sz="1800" dirty="0">
                <a:cs typeface="Times New Roman" panose="02020603050405020304" pitchFamily="18" charset="0"/>
              </a:rPr>
              <a:t>Side effects of </a:t>
            </a:r>
            <a:r>
              <a:rPr lang="it-IT" sz="1800" dirty="0" err="1">
                <a:cs typeface="Times New Roman" panose="02020603050405020304" pitchFamily="18" charset="0"/>
              </a:rPr>
              <a:t>therapies</a:t>
            </a:r>
            <a:endParaRPr lang="it-IT" sz="1800" dirty="0">
              <a:cs typeface="Times New Roman" panose="02020603050405020304" pitchFamily="18" charset="0"/>
            </a:endParaRPr>
          </a:p>
        </p:txBody>
      </p:sp>
      <p:sp>
        <p:nvSpPr>
          <p:cNvPr id="11" name="CasellaDiTesto 10"/>
          <p:cNvSpPr txBox="1"/>
          <p:nvPr/>
        </p:nvSpPr>
        <p:spPr>
          <a:xfrm>
            <a:off x="1307208" y="4061773"/>
            <a:ext cx="3923108" cy="2554545"/>
          </a:xfrm>
          <a:prstGeom prst="rect">
            <a:avLst/>
          </a:prstGeom>
          <a:noFill/>
        </p:spPr>
        <p:txBody>
          <a:bodyPr wrap="square" rtlCol="0">
            <a:spAutoFit/>
          </a:bodyPr>
          <a:lstStyle/>
          <a:p>
            <a:r>
              <a:rPr lang="it-IT" sz="2000" dirty="0" smtClean="0">
                <a:solidFill>
                  <a:srgbClr val="C00000"/>
                </a:solidFill>
              </a:rPr>
              <a:t>Needs: </a:t>
            </a:r>
          </a:p>
          <a:p>
            <a:endParaRPr lang="it-IT" sz="2000" dirty="0">
              <a:solidFill>
                <a:srgbClr val="FF0000"/>
              </a:solidFill>
            </a:endParaRPr>
          </a:p>
          <a:p>
            <a:pPr marL="342900" indent="-342900">
              <a:buClr>
                <a:srgbClr val="C00000"/>
              </a:buClr>
              <a:buFont typeface="Wingdings" panose="05000000000000000000" pitchFamily="2" charset="2"/>
              <a:buChar char="ü"/>
            </a:pPr>
            <a:r>
              <a:rPr lang="it-IT" sz="2000" dirty="0" err="1">
                <a:cs typeface="Times New Roman" panose="02020603050405020304" pitchFamily="18" charset="0"/>
              </a:rPr>
              <a:t>Improved</a:t>
            </a:r>
            <a:r>
              <a:rPr lang="it-IT" sz="2000" dirty="0">
                <a:cs typeface="Times New Roman" panose="02020603050405020304" pitchFamily="18" charset="0"/>
              </a:rPr>
              <a:t> </a:t>
            </a:r>
            <a:r>
              <a:rPr lang="it-IT" sz="2000" dirty="0" err="1">
                <a:cs typeface="Times New Roman" panose="02020603050405020304" pitchFamily="18" charset="0"/>
              </a:rPr>
              <a:t>biodelivery</a:t>
            </a:r>
            <a:r>
              <a:rPr lang="it-IT" sz="2000" dirty="0">
                <a:cs typeface="Times New Roman" panose="02020603050405020304" pitchFamily="18" charset="0"/>
              </a:rPr>
              <a:t> (</a:t>
            </a:r>
            <a:r>
              <a:rPr lang="it-IT" sz="2000" dirty="0" err="1">
                <a:cs typeface="Times New Roman" panose="02020603050405020304" pitchFamily="18" charset="0"/>
              </a:rPr>
              <a:t>safety</a:t>
            </a:r>
            <a:r>
              <a:rPr lang="it-IT" sz="2000" dirty="0" smtClean="0">
                <a:cs typeface="Times New Roman" panose="02020603050405020304" pitchFamily="18" charset="0"/>
              </a:rPr>
              <a:t>)</a:t>
            </a:r>
          </a:p>
          <a:p>
            <a:endParaRPr lang="it-IT" sz="2000" dirty="0">
              <a:cs typeface="Times New Roman" panose="02020603050405020304" pitchFamily="18" charset="0"/>
            </a:endParaRPr>
          </a:p>
          <a:p>
            <a:pPr marL="342900" indent="-342900">
              <a:buClr>
                <a:srgbClr val="C00000"/>
              </a:buClr>
              <a:buFont typeface="Wingdings" panose="05000000000000000000" pitchFamily="2" charset="2"/>
              <a:buChar char="ü"/>
            </a:pPr>
            <a:r>
              <a:rPr lang="it-IT" sz="2000" dirty="0" err="1">
                <a:cs typeface="Times New Roman" panose="02020603050405020304" pitchFamily="18" charset="0"/>
              </a:rPr>
              <a:t>Targeting</a:t>
            </a:r>
            <a:r>
              <a:rPr lang="it-IT" sz="2000" dirty="0">
                <a:cs typeface="Times New Roman" panose="02020603050405020304" pitchFamily="18" charset="0"/>
              </a:rPr>
              <a:t> </a:t>
            </a:r>
            <a:r>
              <a:rPr lang="it-IT" sz="2000" dirty="0" err="1" smtClean="0">
                <a:cs typeface="Times New Roman" panose="02020603050405020304" pitchFamily="18" charset="0"/>
              </a:rPr>
              <a:t>tumors</a:t>
            </a:r>
            <a:endParaRPr lang="it-IT" sz="2000" dirty="0" smtClean="0">
              <a:cs typeface="Times New Roman" panose="02020603050405020304" pitchFamily="18" charset="0"/>
            </a:endParaRPr>
          </a:p>
          <a:p>
            <a:pPr marL="342900" indent="-342900">
              <a:buClr>
                <a:srgbClr val="C00000"/>
              </a:buClr>
              <a:buFont typeface="Wingdings" panose="05000000000000000000" pitchFamily="2" charset="2"/>
              <a:buChar char="ü"/>
            </a:pPr>
            <a:endParaRPr lang="it-IT" sz="2000" dirty="0">
              <a:cs typeface="Times New Roman" panose="02020603050405020304" pitchFamily="18" charset="0"/>
            </a:endParaRPr>
          </a:p>
          <a:p>
            <a:pPr marL="342900" indent="-342900">
              <a:buClr>
                <a:srgbClr val="C00000"/>
              </a:buClr>
              <a:buFont typeface="Wingdings" panose="05000000000000000000" pitchFamily="2" charset="2"/>
              <a:buChar char="ü"/>
            </a:pPr>
            <a:r>
              <a:rPr lang="it-IT" sz="2000" dirty="0">
                <a:cs typeface="Times New Roman" panose="02020603050405020304" pitchFamily="18" charset="0"/>
              </a:rPr>
              <a:t>Limit </a:t>
            </a:r>
            <a:r>
              <a:rPr lang="it-IT" sz="2000" dirty="0" err="1">
                <a:cs typeface="Times New Roman" panose="02020603050405020304" pitchFamily="18" charset="0"/>
              </a:rPr>
              <a:t>exposure</a:t>
            </a:r>
            <a:r>
              <a:rPr lang="it-IT" sz="2000" dirty="0">
                <a:cs typeface="Times New Roman" panose="02020603050405020304" pitchFamily="18" charset="0"/>
              </a:rPr>
              <a:t> of </a:t>
            </a:r>
            <a:r>
              <a:rPr lang="it-IT" sz="2000" dirty="0" err="1">
                <a:cs typeface="Times New Roman" panose="02020603050405020304" pitchFamily="18" charset="0"/>
              </a:rPr>
              <a:t>healthy</a:t>
            </a:r>
            <a:r>
              <a:rPr lang="it-IT" sz="2000" dirty="0">
                <a:cs typeface="Times New Roman" panose="02020603050405020304" pitchFamily="18" charset="0"/>
              </a:rPr>
              <a:t> </a:t>
            </a:r>
            <a:r>
              <a:rPr lang="it-IT" sz="2000" dirty="0" err="1">
                <a:cs typeface="Times New Roman" panose="02020603050405020304" pitchFamily="18" charset="0"/>
              </a:rPr>
              <a:t>tissues</a:t>
            </a:r>
            <a:r>
              <a:rPr lang="it-IT" sz="2000" dirty="0">
                <a:cs typeface="Times New Roman" panose="02020603050405020304" pitchFamily="18" charset="0"/>
              </a:rPr>
              <a:t> and </a:t>
            </a:r>
            <a:r>
              <a:rPr lang="it-IT" sz="2000" dirty="0" err="1">
                <a:cs typeface="Times New Roman" panose="02020603050405020304" pitchFamily="18" charset="0"/>
              </a:rPr>
              <a:t>organs</a:t>
            </a:r>
            <a:r>
              <a:rPr lang="it-IT" sz="2000" dirty="0">
                <a:cs typeface="Times New Roman" panose="02020603050405020304" pitchFamily="18" charset="0"/>
              </a:rPr>
              <a:t> to </a:t>
            </a:r>
            <a:r>
              <a:rPr lang="it-IT" sz="2000" dirty="0" err="1">
                <a:cs typeface="Times New Roman" panose="02020603050405020304" pitchFamily="18" charset="0"/>
              </a:rPr>
              <a:t>cytotoxics</a:t>
            </a:r>
            <a:endParaRPr lang="it-IT" sz="2000" dirty="0">
              <a:cs typeface="Times New Roman" panose="02020603050405020304" pitchFamily="18" charset="0"/>
            </a:endParaRPr>
          </a:p>
        </p:txBody>
      </p:sp>
      <p:sp>
        <p:nvSpPr>
          <p:cNvPr id="12" name="Rettangolo 11"/>
          <p:cNvSpPr/>
          <p:nvPr/>
        </p:nvSpPr>
        <p:spPr>
          <a:xfrm>
            <a:off x="2566020" y="921611"/>
            <a:ext cx="7456370" cy="400110"/>
          </a:xfrm>
          <a:prstGeom prst="rect">
            <a:avLst/>
          </a:prstGeom>
        </p:spPr>
        <p:txBody>
          <a:bodyPr wrap="square">
            <a:spAutoFit/>
          </a:bodyPr>
          <a:lstStyle/>
          <a:p>
            <a:r>
              <a:rPr lang="en-US" sz="2000" dirty="0"/>
              <a:t>Toxicity of potential anti-cancer agents: barrier to therapeutic benefit</a:t>
            </a:r>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987" y="1338933"/>
            <a:ext cx="4676503" cy="5261066"/>
          </a:xfrm>
          <a:prstGeom prst="rect">
            <a:avLst/>
          </a:prstGeom>
          <a:ln>
            <a:solidFill>
              <a:schemeClr val="tx1"/>
            </a:solidFill>
          </a:ln>
        </p:spPr>
      </p:pic>
      <p:sp>
        <p:nvSpPr>
          <p:cNvPr id="14" name="Rettangolo 13"/>
          <p:cNvSpPr/>
          <p:nvPr/>
        </p:nvSpPr>
        <p:spPr>
          <a:xfrm>
            <a:off x="1711235" y="3030583"/>
            <a:ext cx="2521132" cy="418011"/>
          </a:xfrm>
          <a:prstGeom prst="rect">
            <a:avLst/>
          </a:prstGeom>
          <a:noFill/>
          <a:ln>
            <a:solidFill>
              <a:schemeClr val="tx1"/>
            </a:solidFill>
          </a:ln>
        </p:spPr>
        <p:txBody>
          <a:bodyPr rtlCol="0" anchor="ctr"/>
          <a:lstStyle/>
          <a:p>
            <a:pPr algn="ctr"/>
            <a:endParaRPr lang="it-IT">
              <a:noFill/>
              <a:latin typeface="Arial" panose="020B0604020202020204" pitchFamily="34" charset="0"/>
              <a:cs typeface="Arial" panose="020B0604020202020204" pitchFamily="34" charset="0"/>
            </a:endParaRPr>
          </a:p>
        </p:txBody>
      </p:sp>
      <p:cxnSp>
        <p:nvCxnSpPr>
          <p:cNvPr id="15" name="Connettore diritto 14"/>
          <p:cNvCxnSpPr/>
          <p:nvPr/>
        </p:nvCxnSpPr>
        <p:spPr>
          <a:xfrm flipV="1">
            <a:off x="4232367" y="1338933"/>
            <a:ext cx="2207620" cy="169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4232367" y="3448594"/>
            <a:ext cx="2207620" cy="3151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a:extLst>
              <a:ext uri="{FF2B5EF4-FFF2-40B4-BE49-F238E27FC236}">
                <a16:creationId xmlns:a16="http://schemas.microsoft.com/office/drawing/2014/main" id="{04BAD621-8C75-475C-8824-752DFF59EB71}"/>
              </a:ext>
            </a:extLst>
          </p:cNvPr>
          <p:cNvSpPr txBox="1"/>
          <p:nvPr/>
        </p:nvSpPr>
        <p:spPr>
          <a:xfrm>
            <a:off x="765820" y="476672"/>
            <a:ext cx="10080000" cy="495520"/>
          </a:xfrm>
          <a:prstGeom prst="rect">
            <a:avLst/>
          </a:prstGeom>
          <a:noFill/>
        </p:spPr>
        <p:txBody>
          <a:bodyPr wrap="square" rtlCol="0">
            <a:spAutoFit/>
          </a:bodyPr>
          <a:lstStyle/>
          <a:p>
            <a:pPr>
              <a:lnSpc>
                <a:spcPct val="120000"/>
              </a:lnSpc>
            </a:pPr>
            <a:r>
              <a:rPr lang="en-US" b="1" kern="0" dirty="0">
                <a:solidFill>
                  <a:schemeClr val="bg2">
                    <a:lumMod val="10000"/>
                  </a:schemeClr>
                </a:solidFill>
                <a:latin typeface="Open Sans"/>
                <a:cs typeface="Arial" panose="020B0604020202020204" pitchFamily="34" charset="0"/>
              </a:rPr>
              <a:t>Cancer: a still incurable disease</a:t>
            </a:r>
          </a:p>
        </p:txBody>
      </p:sp>
    </p:spTree>
    <p:extLst>
      <p:ext uri="{BB962C8B-B14F-4D97-AF65-F5344CB8AC3E}">
        <p14:creationId xmlns:p14="http://schemas.microsoft.com/office/powerpoint/2010/main" val="999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04BAD621-8C75-475C-8824-752DFF59EB71}"/>
              </a:ext>
            </a:extLst>
          </p:cNvPr>
          <p:cNvSpPr txBox="1"/>
          <p:nvPr/>
        </p:nvSpPr>
        <p:spPr>
          <a:xfrm>
            <a:off x="765820" y="476672"/>
            <a:ext cx="10080000" cy="535531"/>
          </a:xfrm>
          <a:prstGeom prst="rect">
            <a:avLst/>
          </a:prstGeom>
          <a:noFill/>
        </p:spPr>
        <p:txBody>
          <a:bodyPr wrap="square" rtlCol="0">
            <a:spAutoFit/>
          </a:bodyPr>
          <a:lstStyle/>
          <a:p>
            <a:pPr>
              <a:lnSpc>
                <a:spcPct val="120000"/>
              </a:lnSpc>
            </a:pPr>
            <a:r>
              <a:rPr lang="en-US" b="1" kern="0" dirty="0" smtClean="0">
                <a:solidFill>
                  <a:schemeClr val="bg2">
                    <a:lumMod val="10000"/>
                  </a:schemeClr>
                </a:solidFill>
                <a:latin typeface="Open Sans"/>
                <a:cs typeface="Arial" panose="020B0604020202020204" pitchFamily="34" charset="0"/>
              </a:rPr>
              <a:t>Biology of cancer: two important mechanisms</a:t>
            </a:r>
            <a:endParaRPr lang="en-US" b="1" kern="0" dirty="0">
              <a:solidFill>
                <a:schemeClr val="bg2">
                  <a:lumMod val="10000"/>
                </a:schemeClr>
              </a:solidFill>
              <a:latin typeface="Open Sans"/>
              <a:cs typeface="Arial" panose="020B0604020202020204" pitchFamily="34" charset="0"/>
            </a:endParaRPr>
          </a:p>
        </p:txBody>
      </p:sp>
      <p:sp>
        <p:nvSpPr>
          <p:cNvPr id="17" name="Text Box 5"/>
          <p:cNvSpPr txBox="1">
            <a:spLocks noChangeArrowheads="1"/>
          </p:cNvSpPr>
          <p:nvPr/>
        </p:nvSpPr>
        <p:spPr bwMode="auto">
          <a:xfrm>
            <a:off x="3214092" y="1035411"/>
            <a:ext cx="6408712" cy="461665"/>
          </a:xfrm>
          <a:prstGeom prst="rect">
            <a:avLst/>
          </a:prstGeom>
          <a:noFill/>
          <a:ln w="9525">
            <a:noFill/>
            <a:miter lim="800000"/>
            <a:headEnd/>
            <a:tailEnd/>
          </a:ln>
        </p:spPr>
        <p:txBody>
          <a:bodyPr wrap="square">
            <a:spAutoFit/>
          </a:bodyPr>
          <a:lstStyle/>
          <a:p>
            <a:pPr algn="just">
              <a:buClr>
                <a:srgbClr val="C00000"/>
              </a:buClr>
            </a:pPr>
            <a:r>
              <a:rPr lang="it-IT" dirty="0" err="1"/>
              <a:t>Enhanced</a:t>
            </a:r>
            <a:r>
              <a:rPr lang="it-IT" dirty="0"/>
              <a:t> </a:t>
            </a:r>
            <a:r>
              <a:rPr lang="it-IT" dirty="0" err="1"/>
              <a:t>Permeability</a:t>
            </a:r>
            <a:r>
              <a:rPr lang="it-IT" dirty="0"/>
              <a:t> and </a:t>
            </a:r>
            <a:r>
              <a:rPr lang="it-IT" dirty="0" err="1"/>
              <a:t>Retention</a:t>
            </a:r>
            <a:r>
              <a:rPr lang="it-IT" dirty="0"/>
              <a:t> (EPR) </a:t>
            </a:r>
            <a:r>
              <a:rPr lang="it-IT" dirty="0" err="1"/>
              <a:t>Effect</a:t>
            </a:r>
            <a:endParaRPr lang="it-IT" dirty="0"/>
          </a:p>
        </p:txBody>
      </p:sp>
      <p:pic>
        <p:nvPicPr>
          <p:cNvPr id="18" name="Immagin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124" y="1711234"/>
            <a:ext cx="3269056" cy="4480560"/>
          </a:xfrm>
          <a:prstGeom prst="rect">
            <a:avLst/>
          </a:prstGeom>
        </p:spPr>
      </p:pic>
      <p:sp>
        <p:nvSpPr>
          <p:cNvPr id="19" name="Rettangolo 18"/>
          <p:cNvSpPr/>
          <p:nvPr/>
        </p:nvSpPr>
        <p:spPr>
          <a:xfrm>
            <a:off x="1032829" y="6314905"/>
            <a:ext cx="2543646"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tabLst/>
              <a:defRPr/>
            </a:pPr>
            <a:r>
              <a:rPr lang="en-US" sz="1800" dirty="0"/>
              <a:t>Hiroshi Maeda (1938- )</a:t>
            </a:r>
          </a:p>
        </p:txBody>
      </p:sp>
      <p:pic>
        <p:nvPicPr>
          <p:cNvPr id="20" name="Immagin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046" y="1905646"/>
            <a:ext cx="6519200" cy="3857832"/>
          </a:xfrm>
          <a:prstGeom prst="rect">
            <a:avLst/>
          </a:prstGeom>
        </p:spPr>
      </p:pic>
      <p:sp>
        <p:nvSpPr>
          <p:cNvPr id="21" name="CasellaDiTesto 20"/>
          <p:cNvSpPr txBox="1">
            <a:spLocks noChangeArrowheads="1"/>
          </p:cNvSpPr>
          <p:nvPr/>
        </p:nvSpPr>
        <p:spPr bwMode="auto">
          <a:xfrm>
            <a:off x="4453601" y="6191794"/>
            <a:ext cx="7583038" cy="307777"/>
          </a:xfrm>
          <a:prstGeom prst="rect">
            <a:avLst/>
          </a:prstGeom>
          <a:noFill/>
          <a:ln w="9525">
            <a:noFill/>
            <a:miter lim="800000"/>
            <a:headEnd/>
            <a:tailEnd/>
          </a:ln>
        </p:spPr>
        <p:txBody>
          <a:bodyPr wrap="none">
            <a:spAutoFit/>
          </a:bodyPr>
          <a:lstStyle/>
          <a:p>
            <a:r>
              <a:rPr lang="it-IT" sz="1400" dirty="0" err="1" smtClean="0"/>
              <a:t>Maeda</a:t>
            </a:r>
            <a:r>
              <a:rPr lang="it-IT" sz="1400" dirty="0" smtClean="0"/>
              <a:t> H, </a:t>
            </a:r>
            <a:r>
              <a:rPr lang="en-US" sz="1400" i="1" dirty="0"/>
              <a:t>Proceedings of the Japan Academy </a:t>
            </a:r>
            <a:r>
              <a:rPr lang="en-US" sz="1400" i="1" dirty="0" err="1"/>
              <a:t>Ser</a:t>
            </a:r>
            <a:r>
              <a:rPr lang="en-US" sz="1400" i="1" dirty="0"/>
              <a:t> B Physical and Biological </a:t>
            </a:r>
            <a:r>
              <a:rPr lang="en-US" sz="1400" i="1" dirty="0" smtClean="0"/>
              <a:t>Sciences, </a:t>
            </a:r>
            <a:r>
              <a:rPr lang="en-US" sz="1400" dirty="0" smtClean="0"/>
              <a:t>2012, 88(3), 53-71</a:t>
            </a:r>
            <a:endParaRPr lang="it-IT" sz="1400" dirty="0"/>
          </a:p>
        </p:txBody>
      </p:sp>
    </p:spTree>
    <p:extLst>
      <p:ext uri="{BB962C8B-B14F-4D97-AF65-F5344CB8AC3E}">
        <p14:creationId xmlns:p14="http://schemas.microsoft.com/office/powerpoint/2010/main" val="28787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04BAD621-8C75-475C-8824-752DFF59EB71}"/>
              </a:ext>
            </a:extLst>
          </p:cNvPr>
          <p:cNvSpPr txBox="1"/>
          <p:nvPr/>
        </p:nvSpPr>
        <p:spPr>
          <a:xfrm>
            <a:off x="765820" y="476672"/>
            <a:ext cx="10080000" cy="535531"/>
          </a:xfrm>
          <a:prstGeom prst="rect">
            <a:avLst/>
          </a:prstGeom>
          <a:noFill/>
        </p:spPr>
        <p:txBody>
          <a:bodyPr wrap="square" rtlCol="0">
            <a:spAutoFit/>
          </a:bodyPr>
          <a:lstStyle/>
          <a:p>
            <a:pPr>
              <a:lnSpc>
                <a:spcPct val="120000"/>
              </a:lnSpc>
            </a:pPr>
            <a:r>
              <a:rPr lang="en-US" b="1" kern="0" dirty="0" smtClean="0">
                <a:solidFill>
                  <a:schemeClr val="bg2">
                    <a:lumMod val="10000"/>
                  </a:schemeClr>
                </a:solidFill>
                <a:latin typeface="Open Sans"/>
                <a:cs typeface="Arial" panose="020B0604020202020204" pitchFamily="34" charset="0"/>
              </a:rPr>
              <a:t>Biology of cancer: two important mechanisms</a:t>
            </a:r>
            <a:endParaRPr lang="en-US" b="1" kern="0" dirty="0">
              <a:solidFill>
                <a:schemeClr val="bg2">
                  <a:lumMod val="10000"/>
                </a:schemeClr>
              </a:solidFill>
              <a:latin typeface="Open Sans"/>
              <a:cs typeface="Arial" panose="020B0604020202020204" pitchFamily="34" charset="0"/>
            </a:endParaRPr>
          </a:p>
        </p:txBody>
      </p:sp>
      <p:sp>
        <p:nvSpPr>
          <p:cNvPr id="17" name="Text Box 5"/>
          <p:cNvSpPr txBox="1">
            <a:spLocks noChangeArrowheads="1"/>
          </p:cNvSpPr>
          <p:nvPr/>
        </p:nvSpPr>
        <p:spPr bwMode="auto">
          <a:xfrm>
            <a:off x="2205420" y="1004500"/>
            <a:ext cx="7200800" cy="461665"/>
          </a:xfrm>
          <a:prstGeom prst="rect">
            <a:avLst/>
          </a:prstGeom>
          <a:noFill/>
          <a:ln w="9525">
            <a:noFill/>
            <a:miter lim="800000"/>
            <a:headEnd/>
            <a:tailEnd/>
          </a:ln>
        </p:spPr>
        <p:txBody>
          <a:bodyPr wrap="square">
            <a:spAutoFit/>
          </a:bodyPr>
          <a:lstStyle/>
          <a:p>
            <a:pPr algn="just">
              <a:buClr>
                <a:srgbClr val="C00000"/>
              </a:buClr>
            </a:pPr>
            <a:r>
              <a:rPr lang="en-US" dirty="0"/>
              <a:t>Hyperthermia T</a:t>
            </a:r>
            <a:r>
              <a:rPr lang="en-US" dirty="0" smtClean="0"/>
              <a:t>reatments: </a:t>
            </a:r>
            <a:r>
              <a:rPr lang="it-IT" dirty="0" smtClean="0"/>
              <a:t>Increase of Cell Temperature</a:t>
            </a:r>
            <a:endParaRPr lang="it-IT" dirty="0"/>
          </a:p>
        </p:txBody>
      </p:sp>
      <p:sp>
        <p:nvSpPr>
          <p:cNvPr id="21" name="CasellaDiTesto 20"/>
          <p:cNvSpPr txBox="1">
            <a:spLocks noChangeArrowheads="1"/>
          </p:cNvSpPr>
          <p:nvPr/>
        </p:nvSpPr>
        <p:spPr bwMode="auto">
          <a:xfrm>
            <a:off x="1951980" y="6387982"/>
            <a:ext cx="3092963" cy="307777"/>
          </a:xfrm>
          <a:prstGeom prst="rect">
            <a:avLst/>
          </a:prstGeom>
          <a:noFill/>
          <a:ln w="9525">
            <a:noFill/>
            <a:miter lim="800000"/>
            <a:headEnd/>
            <a:tailEnd/>
          </a:ln>
        </p:spPr>
        <p:txBody>
          <a:bodyPr wrap="none">
            <a:spAutoFit/>
          </a:bodyPr>
          <a:lstStyle/>
          <a:p>
            <a:r>
              <a:rPr lang="it-IT" sz="1400" dirty="0" err="1" smtClean="0"/>
              <a:t>Jaque</a:t>
            </a:r>
            <a:r>
              <a:rPr lang="it-IT" sz="1400" dirty="0" smtClean="0"/>
              <a:t> </a:t>
            </a:r>
            <a:r>
              <a:rPr lang="it-IT" sz="1400" dirty="0"/>
              <a:t>D</a:t>
            </a:r>
            <a:r>
              <a:rPr lang="it-IT" sz="1400" dirty="0" smtClean="0"/>
              <a:t>, </a:t>
            </a:r>
            <a:r>
              <a:rPr lang="en-US" sz="1400" i="1" dirty="0" smtClean="0"/>
              <a:t>Nanoscale, </a:t>
            </a:r>
            <a:r>
              <a:rPr lang="en-US" sz="1400" dirty="0" smtClean="0"/>
              <a:t>2014, 6, 9494-9530</a:t>
            </a:r>
            <a:endParaRPr lang="it-IT" sz="1400" dirty="0"/>
          </a:p>
        </p:txBody>
      </p:sp>
      <p:pic>
        <p:nvPicPr>
          <p:cNvPr id="3" name="Immagine 2"/>
          <p:cNvPicPr>
            <a:picLocks noChangeAspect="1"/>
          </p:cNvPicPr>
          <p:nvPr/>
        </p:nvPicPr>
        <p:blipFill>
          <a:blip r:embed="rId2"/>
          <a:stretch>
            <a:fillRect/>
          </a:stretch>
        </p:blipFill>
        <p:spPr>
          <a:xfrm>
            <a:off x="605010" y="1576364"/>
            <a:ext cx="5786905" cy="4804964"/>
          </a:xfrm>
          <a:prstGeom prst="rect">
            <a:avLst/>
          </a:prstGeom>
        </p:spPr>
      </p:pic>
      <p:sp>
        <p:nvSpPr>
          <p:cNvPr id="12" name="Rettangolo 11"/>
          <p:cNvSpPr/>
          <p:nvPr/>
        </p:nvSpPr>
        <p:spPr>
          <a:xfrm>
            <a:off x="6598468" y="1855187"/>
            <a:ext cx="5040560" cy="4247317"/>
          </a:xfrm>
          <a:prstGeom prst="rect">
            <a:avLst/>
          </a:prstGeom>
        </p:spPr>
        <p:txBody>
          <a:bodyPr wrap="square">
            <a:spAutoFit/>
          </a:bodyPr>
          <a:lstStyle/>
          <a:p>
            <a:pPr algn="just"/>
            <a:r>
              <a:rPr lang="en-US" sz="1800" dirty="0" smtClean="0"/>
              <a:t>These </a:t>
            </a:r>
            <a:r>
              <a:rPr lang="en-US" sz="1800" dirty="0"/>
              <a:t>thermal </a:t>
            </a:r>
            <a:r>
              <a:rPr lang="en-US" sz="1800" dirty="0" smtClean="0"/>
              <a:t>treatments consist </a:t>
            </a:r>
            <a:r>
              <a:rPr lang="en-US" sz="1800" dirty="0"/>
              <a:t>in setting the temperature of a tumor within the </a:t>
            </a:r>
            <a:r>
              <a:rPr lang="en-US" sz="1800" dirty="0" smtClean="0"/>
              <a:t>41–</a:t>
            </a:r>
            <a:r>
              <a:rPr lang="it-IT" sz="1800" dirty="0" smtClean="0"/>
              <a:t>48 °C temperature </a:t>
            </a:r>
            <a:r>
              <a:rPr lang="it-IT" sz="1800" dirty="0" err="1" smtClean="0"/>
              <a:t>range</a:t>
            </a:r>
            <a:r>
              <a:rPr lang="it-IT" sz="1800" dirty="0" smtClean="0"/>
              <a:t>.</a:t>
            </a:r>
          </a:p>
          <a:p>
            <a:pPr algn="just"/>
            <a:endParaRPr lang="it-IT" sz="1800" dirty="0" smtClean="0"/>
          </a:p>
          <a:p>
            <a:pPr algn="just"/>
            <a:r>
              <a:rPr lang="it-IT" sz="1800" dirty="0" smtClean="0"/>
              <a:t>“</a:t>
            </a:r>
            <a:r>
              <a:rPr lang="it-IT" sz="1800" dirty="0"/>
              <a:t>Severe” </a:t>
            </a:r>
            <a:r>
              <a:rPr lang="it-IT" sz="1800" dirty="0" err="1"/>
              <a:t>hyperthermia</a:t>
            </a:r>
            <a:r>
              <a:rPr lang="it-IT" sz="1800" dirty="0"/>
              <a:t> </a:t>
            </a:r>
            <a:r>
              <a:rPr lang="it-IT" sz="1800" dirty="0" err="1" smtClean="0"/>
              <a:t>treatments</a:t>
            </a:r>
            <a:r>
              <a:rPr lang="it-IT" sz="1800" dirty="0"/>
              <a:t> </a:t>
            </a:r>
            <a:r>
              <a:rPr lang="en-US" sz="1800" dirty="0" smtClean="0"/>
              <a:t>(43–45 °C</a:t>
            </a:r>
            <a:r>
              <a:rPr lang="en-US" sz="1800" dirty="0"/>
              <a:t>) cause long term cell inactivation</a:t>
            </a:r>
            <a:r>
              <a:rPr lang="en-US" sz="1800" dirty="0" smtClean="0"/>
              <a:t>. </a:t>
            </a:r>
            <a:r>
              <a:rPr lang="en-US" sz="1800" dirty="0"/>
              <a:t>In </a:t>
            </a:r>
            <a:r>
              <a:rPr lang="en-US" sz="1800" dirty="0" smtClean="0"/>
              <a:t>this temperature </a:t>
            </a:r>
            <a:r>
              <a:rPr lang="en-US" sz="1800" dirty="0"/>
              <a:t>range, the rate of biochemical reactions is </a:t>
            </a:r>
            <a:r>
              <a:rPr lang="en-US" sz="1800" dirty="0" smtClean="0"/>
              <a:t>significantly </a:t>
            </a:r>
            <a:r>
              <a:rPr lang="en-US" sz="1800" dirty="0"/>
              <a:t>increased and this leads to the appearance of </a:t>
            </a:r>
            <a:r>
              <a:rPr lang="en-US" sz="1800" dirty="0" smtClean="0"/>
              <a:t>oxidative stress </a:t>
            </a:r>
            <a:r>
              <a:rPr lang="en-US" sz="1800" dirty="0"/>
              <a:t>due to the increment of the intracellular density </a:t>
            </a:r>
            <a:r>
              <a:rPr lang="en-US" sz="1800" dirty="0" smtClean="0"/>
              <a:t>of </a:t>
            </a:r>
            <a:r>
              <a:rPr lang="it-IT" sz="1800" dirty="0" err="1" smtClean="0"/>
              <a:t>reactive</a:t>
            </a:r>
            <a:r>
              <a:rPr lang="it-IT" sz="1800" dirty="0" smtClean="0"/>
              <a:t> </a:t>
            </a:r>
            <a:r>
              <a:rPr lang="it-IT" sz="1800" dirty="0" err="1"/>
              <a:t>oxygen</a:t>
            </a:r>
            <a:r>
              <a:rPr lang="it-IT" sz="1800" dirty="0"/>
              <a:t> </a:t>
            </a:r>
            <a:r>
              <a:rPr lang="it-IT" sz="1800" dirty="0" err="1" smtClean="0"/>
              <a:t>species</a:t>
            </a:r>
            <a:r>
              <a:rPr lang="it-IT" sz="1800" dirty="0" smtClean="0"/>
              <a:t>.</a:t>
            </a:r>
          </a:p>
          <a:p>
            <a:pPr algn="just"/>
            <a:endParaRPr lang="en-US" sz="1800" dirty="0" smtClean="0"/>
          </a:p>
          <a:p>
            <a:pPr algn="just"/>
            <a:r>
              <a:rPr lang="en-US" sz="1800" dirty="0" smtClean="0"/>
              <a:t>“</a:t>
            </a:r>
            <a:r>
              <a:rPr lang="en-US" sz="1800" dirty="0"/>
              <a:t>S</a:t>
            </a:r>
            <a:r>
              <a:rPr lang="en-US" sz="1800" dirty="0" smtClean="0"/>
              <a:t>uppressive hyperthermia</a:t>
            </a:r>
            <a:r>
              <a:rPr lang="en-US" sz="1800" dirty="0"/>
              <a:t>” (45–48 </a:t>
            </a:r>
            <a:r>
              <a:rPr lang="en-US" sz="1800" dirty="0" smtClean="0"/>
              <a:t>°C) produces </a:t>
            </a:r>
            <a:r>
              <a:rPr lang="en-US" sz="1800" dirty="0"/>
              <a:t>rapid necrotic </a:t>
            </a:r>
            <a:r>
              <a:rPr lang="en-US" sz="1800" dirty="0" smtClean="0"/>
              <a:t>cell death </a:t>
            </a:r>
            <a:r>
              <a:rPr lang="en-US" sz="1800" dirty="0"/>
              <a:t>in cancer cells that are resistant to standard </a:t>
            </a:r>
            <a:r>
              <a:rPr lang="en-US" sz="1800" dirty="0" smtClean="0"/>
              <a:t>hyperthermia.</a:t>
            </a:r>
            <a:endParaRPr lang="en-US" sz="1800" dirty="0"/>
          </a:p>
        </p:txBody>
      </p:sp>
    </p:spTree>
    <p:extLst>
      <p:ext uri="{BB962C8B-B14F-4D97-AF65-F5344CB8AC3E}">
        <p14:creationId xmlns:p14="http://schemas.microsoft.com/office/powerpoint/2010/main" val="125104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505046"/>
      </a:dk2>
      <a:lt2>
        <a:srgbClr val="EEECE1"/>
      </a:lt2>
      <a:accent1>
        <a:srgbClr val="FF66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3">
      <a:dk1>
        <a:srgbClr val="FFFFFF"/>
      </a:dk1>
      <a:lt1>
        <a:sysClr val="window" lastClr="FFFFFF"/>
      </a:lt1>
      <a:dk2>
        <a:srgbClr val="FFFFFF"/>
      </a:dk2>
      <a:lt2>
        <a:srgbClr val="EEECE1"/>
      </a:lt2>
      <a:accent1>
        <a:srgbClr val="FC6D02"/>
      </a:accent1>
      <a:accent2>
        <a:srgbClr val="FF6600"/>
      </a:accent2>
      <a:accent3>
        <a:srgbClr val="0058E9"/>
      </a:accent3>
      <a:accent4>
        <a:srgbClr val="FEC499"/>
      </a:accent4>
      <a:accent5>
        <a:srgbClr val="EF8F21"/>
      </a:accent5>
      <a:accent6>
        <a:srgbClr val="0090C4"/>
      </a:accent6>
      <a:hlink>
        <a:srgbClr val="FF9966"/>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13849</TotalTime>
  <Words>1405</Words>
  <Application>Microsoft Office PowerPoint</Application>
  <PresentationFormat>Personalizzato</PresentationFormat>
  <Paragraphs>221</Paragraphs>
  <Slides>21</Slides>
  <Notes>1</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34" baseType="lpstr">
      <vt:lpstr>-ààààùùùArial</vt:lpstr>
      <vt:lpstr>Arial</vt:lpstr>
      <vt:lpstr>Bell MT</vt:lpstr>
      <vt:lpstr>Calibri</vt:lpstr>
      <vt:lpstr>Calibri Light</vt:lpstr>
      <vt:lpstr>DejaVu Sans</vt:lpstr>
      <vt:lpstr>Liberation Serif</vt:lpstr>
      <vt:lpstr>Open Sans</vt:lpstr>
      <vt:lpstr>Symbol</vt:lpstr>
      <vt:lpstr>Times New Roman</vt:lpstr>
      <vt:lpstr>Wingdings</vt:lpstr>
      <vt:lpstr>Office Theme</vt:lpstr>
      <vt:lpstr>Equation</vt:lpstr>
      <vt:lpstr>Plasmonic nanosystems for cancer treatment</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Optimistic PowerPoint Template</dc:title>
  <dc:creator>Julian</dc:creator>
  <cp:lastModifiedBy>Vischio Fabio</cp:lastModifiedBy>
  <cp:revision>285</cp:revision>
  <dcterms:created xsi:type="dcterms:W3CDTF">2013-09-12T13:05:01Z</dcterms:created>
  <dcterms:modified xsi:type="dcterms:W3CDTF">2019-10-24T08:00:31Z</dcterms:modified>
</cp:coreProperties>
</file>